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86" r:id="rId2"/>
    <p:sldId id="285" r:id="rId3"/>
    <p:sldId id="257" r:id="rId4"/>
    <p:sldId id="264" r:id="rId5"/>
    <p:sldId id="302" r:id="rId6"/>
    <p:sldId id="306" r:id="rId7"/>
    <p:sldId id="307" r:id="rId8"/>
    <p:sldId id="290" r:id="rId9"/>
    <p:sldId id="296" r:id="rId10"/>
    <p:sldId id="297" r:id="rId11"/>
    <p:sldId id="298" r:id="rId12"/>
    <p:sldId id="299" r:id="rId13"/>
    <p:sldId id="278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aleway ExtraBold" pitchFamily="2" charset="0"/>
      <p:bold r:id="rId21"/>
      <p:boldItalic r:id="rId22"/>
    </p:embeddedFont>
    <p:embeddedFont>
      <p:font typeface="Work Sans Light" pitchFamily="2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9C3972-CAA9-41F4-BB76-51199B0532E5}">
  <a:tblStyle styleId="{189C3972-CAA9-41F4-BB76-51199B0532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Svijetli stil 2 - Isticanj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2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94324-0139-4B67-8CF9-802DFC8A3E1F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00DFB-B498-423C-A086-9C34359BD6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223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32027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2221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8000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0973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7823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ed75ccf_022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0414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5983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3470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391192_045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9685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5085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0852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7732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9865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797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-258525" y="-549627"/>
            <a:ext cx="2337836" cy="230489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 rot="1832534">
            <a:off x="8091114" y="518904"/>
            <a:ext cx="1576304" cy="1379706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 rot="-2178819">
            <a:off x="7229719" y="2940743"/>
            <a:ext cx="2971008" cy="146497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6757725" y="37047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-608751" y="1003175"/>
            <a:ext cx="1262060" cy="11240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-544275" y="322850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"/>
          <p:cNvSpPr/>
          <p:nvPr/>
        </p:nvSpPr>
        <p:spPr>
          <a:xfrm rot="5400000">
            <a:off x="7272240" y="3378547"/>
            <a:ext cx="1825737" cy="2198998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685804" y="-380379"/>
            <a:ext cx="2346749" cy="209007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237775" y="436811"/>
            <a:ext cx="1780932" cy="1755838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602736" y="4310518"/>
            <a:ext cx="2574272" cy="104597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1216025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2"/>
          </p:nvPr>
        </p:nvSpPr>
        <p:spPr>
          <a:xfrm>
            <a:off x="4939920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7685537" y="1390705"/>
            <a:ext cx="2138785" cy="2202352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-628647" y="-96447"/>
            <a:ext cx="3409660" cy="862777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1183975" y="-519363"/>
            <a:ext cx="1832056" cy="1708609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133349" y="3953347"/>
            <a:ext cx="1543088" cy="15213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7"/>
          <p:cNvSpPr/>
          <p:nvPr/>
        </p:nvSpPr>
        <p:spPr>
          <a:xfrm rot="4213030">
            <a:off x="-435731" y="3147919"/>
            <a:ext cx="1834203" cy="901739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1183975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2"/>
          </p:nvPr>
        </p:nvSpPr>
        <p:spPr>
          <a:xfrm>
            <a:off x="3542027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3"/>
          </p:nvPr>
        </p:nvSpPr>
        <p:spPr>
          <a:xfrm>
            <a:off x="5900079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3">
  <p:cSld name="BLANK_1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3"/>
          <p:cNvSpPr/>
          <p:nvPr/>
        </p:nvSpPr>
        <p:spPr>
          <a:xfrm flipH="1">
            <a:off x="7835213" y="33618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 rot="-5400000" flipH="1">
            <a:off x="161815" y="3378547"/>
            <a:ext cx="1825737" cy="2198998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 flipH="1">
            <a:off x="6793464" y="-380376"/>
            <a:ext cx="1780528" cy="158578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/>
          <p:nvPr/>
        </p:nvSpPr>
        <p:spPr>
          <a:xfrm flipH="1">
            <a:off x="-544275" y="645938"/>
            <a:ext cx="1566292" cy="1544222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 flipH="1">
            <a:off x="6244184" y="4423655"/>
            <a:ext cx="2574272" cy="104597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Light"/>
              <a:buChar char="✘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Light"/>
              <a:buChar char="✗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■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●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○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■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●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○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■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9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  <p:sp>
        <p:nvSpPr>
          <p:cNvPr id="11" name="Google Shape;134;p17"/>
          <p:cNvSpPr txBox="1">
            <a:spLocks/>
          </p:cNvSpPr>
          <p:nvPr/>
        </p:nvSpPr>
        <p:spPr>
          <a:xfrm>
            <a:off x="566655" y="2322338"/>
            <a:ext cx="7958138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algn="ctr">
              <a:defRPr sz="3600" b="1">
                <a:latin typeface="Calibri" panose="020F0502020204030204" pitchFamily="34" charset="0"/>
              </a:defRPr>
            </a:pPr>
            <a:r>
              <a:t>1. poglavlje</a:t>
            </a:r>
          </a:p>
          <a:p>
            <a:pPr algn="ctr"/>
            <a:endParaRPr lang="cs-CZ" sz="2000" b="1" dirty="0">
              <a:latin typeface="Calibri" panose="020F0502020204030204" pitchFamily="34" charset="0"/>
            </a:endParaRPr>
          </a:p>
          <a:p>
            <a:pPr algn="ctr">
              <a:defRPr sz="5400" b="1">
                <a:latin typeface="Calibri" panose="020F0502020204030204" pitchFamily="34" charset="0"/>
              </a:defRPr>
            </a:pPr>
            <a:r>
              <a:t>KAKO ODRASLI UČE</a:t>
            </a:r>
            <a:endParaRPr lang="cs-CZ" sz="5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15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763398" y="224872"/>
            <a:ext cx="7877263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 panose="020F0502020204030204" pitchFamily="34" charset="0"/>
              </a:defRPr>
            </a:pPr>
            <a:r>
              <a:t>Didaktika i metode obrazovanja odraslih</a:t>
            </a:r>
            <a:endParaRPr sz="3200" b="1" dirty="0">
              <a:latin typeface="Calibri" panose="020F0502020204030204" pitchFamily="34" charset="0"/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555510" y="938545"/>
            <a:ext cx="7346813" cy="298210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rPr dirty="0" err="1"/>
              <a:t>Učinci</a:t>
            </a:r>
            <a:r>
              <a:rPr dirty="0"/>
              <a:t> </a:t>
            </a:r>
            <a:r>
              <a:rPr dirty="0" err="1"/>
              <a:t>različitih</a:t>
            </a:r>
            <a:r>
              <a:rPr dirty="0"/>
              <a:t> </a:t>
            </a:r>
            <a:r>
              <a:rPr dirty="0" err="1"/>
              <a:t>teorija</a:t>
            </a:r>
            <a:r>
              <a:rPr dirty="0"/>
              <a:t> </a:t>
            </a:r>
            <a:r>
              <a:rPr dirty="0" err="1"/>
              <a:t>učenja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razlozi</a:t>
            </a:r>
            <a:r>
              <a:rPr dirty="0"/>
              <a:t> s </a:t>
            </a:r>
            <a:r>
              <a:rPr dirty="0" err="1"/>
              <a:t>obzirom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vlastite</a:t>
            </a:r>
            <a:r>
              <a:rPr dirty="0"/>
              <a:t> </a:t>
            </a:r>
            <a:r>
              <a:rPr dirty="0" err="1"/>
              <a:t>didaktičke</a:t>
            </a:r>
            <a:r>
              <a:rPr dirty="0"/>
              <a:t> </a:t>
            </a:r>
            <a:r>
              <a:rPr dirty="0" err="1"/>
              <a:t>aktivnosti</a:t>
            </a:r>
            <a:endParaRPr dirty="0"/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rPr dirty="0" err="1"/>
              <a:t>Didaktički</a:t>
            </a:r>
            <a:r>
              <a:rPr dirty="0"/>
              <a:t> </a:t>
            </a:r>
            <a:r>
              <a:rPr dirty="0" err="1"/>
              <a:t>principi</a:t>
            </a:r>
            <a:r>
              <a:rPr dirty="0"/>
              <a:t> </a:t>
            </a:r>
            <a:r>
              <a:rPr dirty="0" err="1"/>
              <a:t>obrazovanja</a:t>
            </a:r>
            <a:r>
              <a:rPr dirty="0"/>
              <a:t> </a:t>
            </a:r>
            <a:r>
              <a:rPr dirty="0" err="1"/>
              <a:t>odraslih</a:t>
            </a:r>
            <a:endParaRPr dirty="0"/>
          </a:p>
          <a:p>
            <a:pPr marL="114300" indent="0" algn="just">
              <a:spcBef>
                <a:spcPts val="0"/>
              </a:spcBef>
              <a:spcAft>
                <a:spcPts val="600"/>
              </a:spcAft>
              <a:buClrTx/>
              <a:buNone/>
              <a:defRPr b="1">
                <a:latin typeface="Calibri" panose="020F0502020204030204" pitchFamily="34" charset="0"/>
              </a:defRPr>
            </a:pPr>
            <a:r>
              <a:rPr dirty="0"/>
              <a:t>- </a:t>
            </a:r>
            <a:r>
              <a:rPr dirty="0" err="1"/>
              <a:t>Orijentiran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sudionike</a:t>
            </a:r>
            <a:endParaRPr dirty="0"/>
          </a:p>
          <a:p>
            <a:pPr marL="114300" indent="0" algn="just">
              <a:spcBef>
                <a:spcPts val="0"/>
              </a:spcBef>
              <a:spcAft>
                <a:spcPts val="600"/>
              </a:spcAft>
              <a:buClrTx/>
              <a:buNone/>
              <a:defRPr b="1">
                <a:latin typeface="Calibri" panose="020F0502020204030204" pitchFamily="34" charset="0"/>
              </a:defRPr>
            </a:pPr>
            <a:r>
              <a:rPr dirty="0"/>
              <a:t>- </a:t>
            </a:r>
            <a:r>
              <a:rPr dirty="0" err="1"/>
              <a:t>Orijentirano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iskustvo</a:t>
            </a:r>
            <a:endParaRPr dirty="0"/>
          </a:p>
          <a:p>
            <a:pPr marL="114300" indent="0" algn="just">
              <a:spcBef>
                <a:spcPts val="0"/>
              </a:spcBef>
              <a:spcAft>
                <a:spcPts val="600"/>
              </a:spcAft>
              <a:buClrTx/>
              <a:buNone/>
              <a:defRPr b="1">
                <a:latin typeface="Calibri" panose="020F0502020204030204" pitchFamily="34" charset="0"/>
              </a:defRPr>
            </a:pPr>
            <a:r>
              <a:rPr dirty="0"/>
              <a:t>- </a:t>
            </a:r>
            <a:r>
              <a:rPr dirty="0" err="1"/>
              <a:t>povezan</a:t>
            </a:r>
            <a:r>
              <a:rPr lang="hr-HR" dirty="0"/>
              <a:t>o</a:t>
            </a:r>
            <a:r>
              <a:rPr dirty="0"/>
              <a:t> s </a:t>
            </a:r>
            <a:r>
              <a:rPr dirty="0" err="1"/>
              <a:t>životnih</a:t>
            </a:r>
            <a:r>
              <a:rPr dirty="0"/>
              <a:t> </a:t>
            </a:r>
            <a:r>
              <a:rPr dirty="0" err="1"/>
              <a:t>okruženjem</a:t>
            </a:r>
            <a:endParaRPr dirty="0"/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83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999142" y="712213"/>
            <a:ext cx="7877263" cy="63237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 panose="020F0502020204030204" pitchFamily="34" charset="0"/>
              </a:defRPr>
            </a:pPr>
            <a:r>
              <a:t>Prepreke i motivacija za učenje u odrasloj dobi</a:t>
            </a:r>
            <a:endParaRPr sz="3200" b="1" dirty="0">
              <a:latin typeface="Calibri" panose="020F0502020204030204" pitchFamily="34" charset="0"/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608509" y="1706066"/>
            <a:ext cx="7346813" cy="253897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 algn="just">
              <a:spcBef>
                <a:spcPts val="0"/>
              </a:spcBef>
              <a:spcAft>
                <a:spcPts val="600"/>
              </a:spcAft>
              <a:buClrTx/>
              <a:buNone/>
              <a:defRPr b="1">
                <a:latin typeface="Calibri" panose="020F0502020204030204" pitchFamily="34" charset="0"/>
              </a:defRPr>
            </a:pPr>
            <a:r>
              <a:t>Pozadina uključivanja u obrazovne procese: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Tx/>
              <a:buChar char="-"/>
              <a:defRPr b="1">
                <a:latin typeface="Calibri" panose="020F0502020204030204" pitchFamily="34" charset="0"/>
              </a:defRPr>
            </a:pPr>
            <a:r>
              <a:t>Psihološke dimenzije</a:t>
            </a:r>
            <a:endParaRPr lang="hu-HU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Tx/>
              <a:buChar char="-"/>
              <a:defRPr b="1">
                <a:latin typeface="Calibri" panose="020F0502020204030204" pitchFamily="34" charset="0"/>
              </a:defRPr>
            </a:pPr>
            <a:r>
              <a:t>Aspekti povezani s grupom</a:t>
            </a:r>
            <a:endParaRPr lang="hu-HU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Tx/>
              <a:buChar char="-"/>
              <a:defRPr b="1">
                <a:latin typeface="Calibri" panose="020F0502020204030204" pitchFamily="34" charset="0"/>
              </a:defRPr>
            </a:pPr>
            <a:r>
              <a:t>Sociološko-demografski aspekti</a:t>
            </a:r>
            <a:endParaRPr lang="hu-HU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Tx/>
              <a:buChar char="-"/>
              <a:defRPr b="1">
                <a:latin typeface="Calibri" panose="020F0502020204030204" pitchFamily="34" charset="0"/>
              </a:defRPr>
            </a:pPr>
            <a:r>
              <a:t>Nedostatak obrazovanja i napuštanje škole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87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999142" y="274880"/>
            <a:ext cx="7877263" cy="63237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 panose="020F0502020204030204" pitchFamily="34" charset="0"/>
              </a:defRPr>
            </a:pPr>
            <a:r>
              <a:t>Prepreke i motivacija za učenje u odrasloj dobi</a:t>
            </a:r>
            <a:endParaRPr sz="3200" b="1" dirty="0">
              <a:latin typeface="Calibri" panose="020F0502020204030204" pitchFamily="34" charset="0"/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555510" y="938545"/>
            <a:ext cx="7346813" cy="40414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</a:defRPr>
            </a:pPr>
            <a:r>
              <a:t>Vanjski čimbenici i sudjelovanje u obrazovanju odraslih / prepreke sudjelovanju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</a:defRPr>
            </a:pPr>
            <a:r>
              <a:t>OKVIRNI uvjeti</a:t>
            </a:r>
          </a:p>
          <a:p>
            <a:pPr lvl="1" algn="just">
              <a:spcAft>
                <a:spcPts val="600"/>
              </a:spcAft>
              <a:buClrTx/>
              <a:buFont typeface="Wingdings" panose="05000000000000000000" pitchFamily="2" charset="2"/>
              <a:buChar char="Ø"/>
              <a:defRPr sz="1800" b="1">
                <a:latin typeface="Calibri" panose="020F0502020204030204" pitchFamily="34" charset="0"/>
              </a:defRPr>
            </a:pPr>
            <a:r>
              <a:t>Troškovi</a:t>
            </a:r>
            <a:endParaRPr lang="hu-HU" sz="1800" b="1" dirty="0">
              <a:latin typeface="Calibri" panose="020F0502020204030204" pitchFamily="34" charset="0"/>
            </a:endParaRPr>
          </a:p>
          <a:p>
            <a:pPr lvl="1" algn="just">
              <a:spcAft>
                <a:spcPts val="600"/>
              </a:spcAft>
              <a:buClrTx/>
              <a:buFont typeface="Wingdings" panose="05000000000000000000" pitchFamily="2" charset="2"/>
              <a:buChar char="Ø"/>
              <a:defRPr sz="1800" b="1">
                <a:latin typeface="Calibri" panose="020F0502020204030204" pitchFamily="34" charset="0"/>
              </a:defRPr>
            </a:pPr>
            <a:r>
              <a:t>Vrijeme</a:t>
            </a:r>
            <a:endParaRPr lang="hu-HU" sz="1800" b="1" dirty="0">
              <a:latin typeface="Calibri" panose="020F0502020204030204" pitchFamily="34" charset="0"/>
            </a:endParaRPr>
          </a:p>
          <a:p>
            <a:pPr lvl="1" algn="just">
              <a:spcAft>
                <a:spcPts val="600"/>
              </a:spcAft>
              <a:buClrTx/>
              <a:buFont typeface="Wingdings" panose="05000000000000000000" pitchFamily="2" charset="2"/>
              <a:buChar char="Ø"/>
              <a:defRPr sz="1800" b="1">
                <a:latin typeface="Calibri" panose="020F0502020204030204" pitchFamily="34" charset="0"/>
              </a:defRPr>
            </a:pPr>
            <a:r>
              <a:t>Mjesto / Prostor</a:t>
            </a:r>
            <a:endParaRPr lang="hu-HU" sz="1800" b="1" dirty="0">
              <a:latin typeface="Calibri" panose="020F0502020204030204" pitchFamily="34" charset="0"/>
            </a:endParaRPr>
          </a:p>
          <a:p>
            <a:pPr lvl="1" algn="just">
              <a:spcAft>
                <a:spcPts val="600"/>
              </a:spcAft>
              <a:buClrTx/>
              <a:buFont typeface="Wingdings" panose="05000000000000000000" pitchFamily="2" charset="2"/>
              <a:buChar char="Ø"/>
              <a:defRPr sz="1800" b="1">
                <a:latin typeface="Calibri" panose="020F0502020204030204" pitchFamily="34" charset="0"/>
              </a:defRPr>
            </a:pPr>
            <a:r>
              <a:t>Kultura</a:t>
            </a:r>
            <a:endParaRPr lang="hu-HU" sz="1800" b="1" dirty="0">
              <a:latin typeface="Calibri" panose="020F0502020204030204" pitchFamily="34" charset="0"/>
            </a:endParaRPr>
          </a:p>
          <a:p>
            <a:pPr lvl="1" algn="just">
              <a:spcAft>
                <a:spcPts val="600"/>
              </a:spcAft>
              <a:buClrTx/>
              <a:buFont typeface="Wingdings" panose="05000000000000000000" pitchFamily="2" charset="2"/>
              <a:buChar char="Ø"/>
              <a:defRPr sz="1800" b="1">
                <a:latin typeface="Calibri" panose="020F0502020204030204" pitchFamily="34" charset="0"/>
              </a:defRPr>
            </a:pPr>
            <a:r>
              <a:t>Trajanje</a:t>
            </a:r>
            <a:endParaRPr lang="hu-HU" sz="1800" b="1" dirty="0">
              <a:latin typeface="Calibri" panose="020F0502020204030204" pitchFamily="34" charset="0"/>
            </a:endParaRPr>
          </a:p>
          <a:p>
            <a:pPr lvl="1" algn="just">
              <a:spcAft>
                <a:spcPts val="600"/>
              </a:spcAft>
              <a:buClrTx/>
              <a:buFont typeface="Wingdings" panose="05000000000000000000" pitchFamily="2" charset="2"/>
              <a:buChar char="Ø"/>
              <a:defRPr sz="1800" b="1">
                <a:latin typeface="Calibri" panose="020F0502020204030204" pitchFamily="34" charset="0"/>
              </a:defRPr>
            </a:pPr>
            <a:r>
              <a:t>Termin</a:t>
            </a:r>
            <a:endParaRPr lang="hu-HU" sz="1800" b="1" dirty="0">
              <a:latin typeface="Calibri" panose="020F0502020204030204" pitchFamily="34" charset="0"/>
            </a:endParaRPr>
          </a:p>
          <a:p>
            <a:pPr lvl="1" algn="just">
              <a:spcAft>
                <a:spcPts val="600"/>
              </a:spcAft>
              <a:buClrTx/>
              <a:buFont typeface="Wingdings" panose="05000000000000000000" pitchFamily="2" charset="2"/>
              <a:buChar char="Ø"/>
              <a:defRPr sz="1800" b="1">
                <a:latin typeface="Calibri" panose="020F0502020204030204" pitchFamily="34" charset="0"/>
              </a:defRPr>
            </a:pPr>
            <a:r>
              <a:t>Rodno specifični aspekti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24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6"/>
          <p:cNvSpPr/>
          <p:nvPr/>
        </p:nvSpPr>
        <p:spPr>
          <a:xfrm>
            <a:off x="4235751" y="1177699"/>
            <a:ext cx="2938896" cy="2788091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6"/>
          <p:cNvSpPr txBox="1">
            <a:spLocks noGrp="1"/>
          </p:cNvSpPr>
          <p:nvPr>
            <p:ph type="ctrTitle" idx="4294967295"/>
          </p:nvPr>
        </p:nvSpPr>
        <p:spPr>
          <a:xfrm>
            <a:off x="1049175" y="1265775"/>
            <a:ext cx="3590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 sz="6000" b="1">
                <a:latin typeface="Calibri" panose="020F0502020204030204" pitchFamily="34" charset="0"/>
              </a:defRPr>
            </a:pPr>
            <a:r>
              <a:t>Hvala!</a:t>
            </a:r>
            <a:endParaRPr sz="6000" b="1" dirty="0">
              <a:latin typeface="Calibri" panose="020F0502020204030204" pitchFamily="34" charset="0"/>
            </a:endParaRPr>
          </a:p>
        </p:txBody>
      </p:sp>
      <p:sp>
        <p:nvSpPr>
          <p:cNvPr id="342" name="Google Shape;342;p36"/>
          <p:cNvSpPr txBox="1">
            <a:spLocks noGrp="1"/>
          </p:cNvSpPr>
          <p:nvPr>
            <p:ph type="subTitle" idx="4294967295"/>
          </p:nvPr>
        </p:nvSpPr>
        <p:spPr>
          <a:xfrm>
            <a:off x="1049175" y="2465400"/>
            <a:ext cx="3590100" cy="12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  <a:defRPr b="1">
                <a:latin typeface="Calibri" panose="020F0502020204030204" pitchFamily="34" charset="0"/>
                <a:ea typeface="Work Sans"/>
                <a:cs typeface="Work Sans"/>
                <a:sym typeface="Work Sans"/>
              </a:defRPr>
            </a:pPr>
            <a:r>
              <a:t>Imate li pitanja?</a:t>
            </a:r>
            <a:endParaRPr b="1" dirty="0">
              <a:latin typeface="Calibri" panose="020F0502020204030204" pitchFamily="34" charset="0"/>
              <a:ea typeface="Work Sans"/>
              <a:cs typeface="Work Sans"/>
              <a:sym typeface="Work Sans"/>
            </a:endParaRPr>
          </a:p>
        </p:txBody>
      </p:sp>
      <p:sp>
        <p:nvSpPr>
          <p:cNvPr id="343" name="Google Shape;343;p36"/>
          <p:cNvSpPr/>
          <p:nvPr/>
        </p:nvSpPr>
        <p:spPr>
          <a:xfrm>
            <a:off x="5107575" y="1967592"/>
            <a:ext cx="1195248" cy="1103958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763398" y="224872"/>
            <a:ext cx="7877263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TEME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704193" y="1676423"/>
            <a:ext cx="7346813" cy="19100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Teorije učenja odraslih, utvrđivanje potreba odraslih učenika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Kako odrasli uče i utjecaj njihovog načina na podučavanje odraslih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Motivacije i prepreke učenju odraslih 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None/>
            </a:pP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45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6;p19"/>
          <p:cNvSpPr txBox="1">
            <a:spLocks noGrp="1"/>
          </p:cNvSpPr>
          <p:nvPr>
            <p:ph type="title"/>
          </p:nvPr>
        </p:nvSpPr>
        <p:spPr>
          <a:xfrm>
            <a:off x="367402" y="179830"/>
            <a:ext cx="8095376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ISHODI UČENJA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2" name="Google Shape;147;p19"/>
          <p:cNvSpPr txBox="1">
            <a:spLocks noGrp="1"/>
          </p:cNvSpPr>
          <p:nvPr>
            <p:ph type="body" idx="1"/>
          </p:nvPr>
        </p:nvSpPr>
        <p:spPr>
          <a:xfrm>
            <a:off x="281086" y="960723"/>
            <a:ext cx="7869933" cy="39070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 algn="just">
              <a:spcBef>
                <a:spcPts val="0"/>
              </a:spcBef>
              <a:spcAft>
                <a:spcPts val="600"/>
              </a:spcAft>
              <a:buClrTx/>
              <a:buNone/>
              <a:defRPr sz="2400" b="1">
                <a:latin typeface="Calibri" panose="020F0502020204030204" pitchFamily="34" charset="0"/>
              </a:defRPr>
            </a:pPr>
            <a:r>
              <a:rPr dirty="0" err="1"/>
              <a:t>Nakon</a:t>
            </a:r>
            <a:r>
              <a:rPr dirty="0"/>
              <a:t> </a:t>
            </a:r>
            <a:r>
              <a:rPr dirty="0" err="1"/>
              <a:t>prvog</a:t>
            </a:r>
            <a:r>
              <a:rPr dirty="0"/>
              <a:t> </a:t>
            </a:r>
            <a:r>
              <a:rPr dirty="0" err="1"/>
              <a:t>poglavlja</a:t>
            </a:r>
            <a:r>
              <a:rPr dirty="0"/>
              <a:t> </a:t>
            </a:r>
            <a:r>
              <a:rPr dirty="0" err="1"/>
              <a:t>moći</a:t>
            </a:r>
            <a:r>
              <a:rPr dirty="0"/>
              <a:t> </a:t>
            </a:r>
            <a:r>
              <a:rPr dirty="0" err="1"/>
              <a:t>ćete</a:t>
            </a:r>
            <a:r>
              <a:rPr dirty="0"/>
              <a:t>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rPr dirty="0" err="1"/>
              <a:t>Razumjeti</a:t>
            </a:r>
            <a:r>
              <a:rPr dirty="0"/>
              <a:t> </a:t>
            </a:r>
            <a:r>
              <a:rPr dirty="0" err="1"/>
              <a:t>teorije</a:t>
            </a:r>
            <a:r>
              <a:rPr dirty="0"/>
              <a:t> </a:t>
            </a:r>
            <a:r>
              <a:rPr dirty="0" err="1"/>
              <a:t>učenja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praktični</a:t>
            </a:r>
            <a:r>
              <a:rPr dirty="0"/>
              <a:t> </a:t>
            </a:r>
            <a:r>
              <a:rPr dirty="0" err="1"/>
              <a:t>kontekst</a:t>
            </a:r>
            <a:endParaRPr lang="en-US" sz="2400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rPr dirty="0" err="1"/>
              <a:t>Shvatit</a:t>
            </a:r>
            <a:r>
              <a:rPr lang="hr-HR" dirty="0"/>
              <a:t>i</a:t>
            </a:r>
            <a:r>
              <a:rPr dirty="0"/>
              <a:t> </a:t>
            </a:r>
            <a:r>
              <a:rPr dirty="0" err="1"/>
              <a:t>utjecaj</a:t>
            </a:r>
            <a:r>
              <a:rPr dirty="0"/>
              <a:t> </a:t>
            </a:r>
            <a:r>
              <a:rPr dirty="0" err="1"/>
              <a:t>kako</a:t>
            </a:r>
            <a:r>
              <a:rPr dirty="0"/>
              <a:t> </a:t>
            </a:r>
            <a:r>
              <a:rPr dirty="0" err="1"/>
              <a:t>odrasli</a:t>
            </a:r>
            <a:r>
              <a:rPr dirty="0"/>
              <a:t> </a:t>
            </a:r>
            <a:r>
              <a:rPr dirty="0" err="1"/>
              <a:t>uče</a:t>
            </a:r>
            <a:endParaRPr lang="en-US" sz="2400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rPr dirty="0" err="1"/>
              <a:t>Utvrdit</a:t>
            </a:r>
            <a:r>
              <a:rPr lang="hr-HR" dirty="0"/>
              <a:t>i</a:t>
            </a:r>
            <a:r>
              <a:rPr dirty="0"/>
              <a:t> </a:t>
            </a:r>
            <a:r>
              <a:rPr dirty="0" err="1"/>
              <a:t>glavne</a:t>
            </a:r>
            <a:r>
              <a:rPr dirty="0"/>
              <a:t> </a:t>
            </a:r>
            <a:r>
              <a:rPr dirty="0" err="1"/>
              <a:t>prepreke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pokretače</a:t>
            </a:r>
            <a:r>
              <a:rPr dirty="0"/>
              <a:t> / </a:t>
            </a:r>
            <a:r>
              <a:rPr dirty="0" err="1"/>
              <a:t>motivaciju</a:t>
            </a:r>
            <a:r>
              <a:rPr dirty="0"/>
              <a:t> </a:t>
            </a:r>
            <a:r>
              <a:rPr dirty="0" err="1"/>
              <a:t>učenja</a:t>
            </a:r>
            <a:r>
              <a:rPr dirty="0"/>
              <a:t> </a:t>
            </a:r>
            <a:r>
              <a:rPr dirty="0" err="1"/>
              <a:t>odraslih</a:t>
            </a:r>
            <a:r>
              <a:rPr dirty="0"/>
              <a:t> 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None/>
            </a:pP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6;p19"/>
          <p:cNvSpPr txBox="1">
            <a:spLocks noGrp="1"/>
          </p:cNvSpPr>
          <p:nvPr>
            <p:ph type="title"/>
          </p:nvPr>
        </p:nvSpPr>
        <p:spPr>
          <a:xfrm>
            <a:off x="396763" y="195453"/>
            <a:ext cx="8036654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ISHODI UČENJA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2" name="Google Shape;147;p19"/>
          <p:cNvSpPr txBox="1">
            <a:spLocks noGrp="1"/>
          </p:cNvSpPr>
          <p:nvPr>
            <p:ph type="body" idx="1"/>
          </p:nvPr>
        </p:nvSpPr>
        <p:spPr>
          <a:xfrm>
            <a:off x="396763" y="1072984"/>
            <a:ext cx="7683062" cy="39070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0" indent="0" algn="just">
              <a:spcBef>
                <a:spcPts val="0"/>
              </a:spcBef>
              <a:spcAft>
                <a:spcPts val="600"/>
              </a:spcAft>
              <a:buClrTx/>
              <a:buNone/>
              <a:defRPr sz="2400" b="1">
                <a:latin typeface="Calibri" panose="020F0502020204030204" pitchFamily="34" charset="0"/>
              </a:defRPr>
            </a:pPr>
            <a:r>
              <a:t>Nakon 1. poglavlja moći ćete: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Dizajnirati i razvijati odgovarajuće okruženje za učenje s temama temeljenim na potrebama odraslih učenika</a:t>
            </a:r>
            <a:endParaRPr lang="hu-HU" sz="2400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Koristiti specifične metode obrazovanja odraslih kako biste motivirali odrasle za učenje (npr. eksperimentiranje, promišljanje i dijalog)</a:t>
            </a:r>
            <a:endParaRPr sz="2400" b="1" dirty="0">
              <a:latin typeface="Calibri" panose="020F0502020204030204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  <p:sp>
        <p:nvSpPr>
          <p:cNvPr id="5" name="Cím 4">
            <a:extLst>
              <a:ext uri="{FF2B5EF4-FFF2-40B4-BE49-F238E27FC236}">
                <a16:creationId xmlns:a16="http://schemas.microsoft.com/office/drawing/2014/main" id="{DF7A187F-6C41-4BA7-BF38-5463048B9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733" y="811075"/>
            <a:ext cx="6711900" cy="410687"/>
          </a:xfrm>
        </p:spPr>
        <p:txBody>
          <a:bodyPr/>
          <a:lstStyle/>
          <a:p>
            <a:pPr>
              <a:defRPr sz="3200"/>
            </a:pPr>
            <a:r>
              <a:t>Tradicionalne teorije učenja</a:t>
            </a:r>
            <a:endParaRPr lang="hu-HU" sz="3200" dirty="0"/>
          </a:p>
        </p:txBody>
      </p:sp>
      <p:sp>
        <p:nvSpPr>
          <p:cNvPr id="11" name="Háromszög 18"/>
          <p:cNvSpPr/>
          <p:nvPr/>
        </p:nvSpPr>
        <p:spPr>
          <a:xfrm rot="5400000" flipH="1" flipV="1">
            <a:off x="639861" y="2169442"/>
            <a:ext cx="2124429" cy="948929"/>
          </a:xfrm>
          <a:prstGeom prst="triangle">
            <a:avLst>
              <a:gd name="adj" fmla="val 47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050"/>
          </a:p>
        </p:txBody>
      </p:sp>
      <p:sp>
        <p:nvSpPr>
          <p:cNvPr id="12" name="Szövegdoboz 20"/>
          <p:cNvSpPr txBox="1">
            <a:spLocks noChangeArrowheads="1"/>
          </p:cNvSpPr>
          <p:nvPr/>
        </p:nvSpPr>
        <p:spPr bwMode="auto">
          <a:xfrm>
            <a:off x="1317771" y="2477667"/>
            <a:ext cx="94892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 altLang="sr-Latn-RS" sz="1050">
                <a:latin typeface="Work Sans Light" panose="020B0604020202020204" charset="-18"/>
              </a:defRPr>
            </a:pPr>
            <a:r>
              <a:t>Učenje</a:t>
            </a:r>
          </a:p>
          <a:p>
            <a:pPr algn="ctr">
              <a:spcBef>
                <a:spcPct val="0"/>
              </a:spcBef>
              <a:buFontTx/>
              <a:buNone/>
              <a:defRPr altLang="sr-Latn-RS" sz="1050">
                <a:latin typeface="Work Sans Light" panose="020B0604020202020204" charset="-18"/>
              </a:defRPr>
            </a:pPr>
            <a:r>
              <a:t>Teorije</a:t>
            </a:r>
          </a:p>
        </p:txBody>
      </p:sp>
      <p:sp>
        <p:nvSpPr>
          <p:cNvPr id="13" name="Alcím 1"/>
          <p:cNvSpPr txBox="1">
            <a:spLocks noChangeArrowheads="1"/>
          </p:cNvSpPr>
          <p:nvPr/>
        </p:nvSpPr>
        <p:spPr>
          <a:xfrm>
            <a:off x="2360927" y="1581692"/>
            <a:ext cx="1920989" cy="640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Light"/>
              <a:buChar char="✘"/>
              <a:defRPr sz="24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Light"/>
              <a:buChar char="✗"/>
              <a:defRPr sz="24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■"/>
              <a:defRPr sz="24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●"/>
              <a:defRPr sz="24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○"/>
              <a:defRPr sz="24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■"/>
              <a:defRPr sz="24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●"/>
              <a:defRPr sz="24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○"/>
              <a:defRPr sz="24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■"/>
              <a:defRPr sz="24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114300" indent="0" algn="ctr">
              <a:buNone/>
              <a:defRPr altLang="hu-HU" sz="1350"/>
            </a:pPr>
            <a:r>
              <a:t>Biheviorizam</a:t>
            </a:r>
            <a:endParaRPr lang="hu-HU" altLang="hu-HU" sz="1350" dirty="0"/>
          </a:p>
        </p:txBody>
      </p:sp>
      <p:sp>
        <p:nvSpPr>
          <p:cNvPr id="14" name="Cím 1"/>
          <p:cNvSpPr txBox="1">
            <a:spLocks noChangeArrowheads="1"/>
          </p:cNvSpPr>
          <p:nvPr/>
        </p:nvSpPr>
        <p:spPr>
          <a:xfrm>
            <a:off x="2360927" y="2373472"/>
            <a:ext cx="1920989" cy="623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algn="ctr">
              <a:defRPr altLang="hu-HU" sz="1350">
                <a:latin typeface="Work Sans Light" panose="020B0604020202020204" charset="-18"/>
              </a:defRPr>
            </a:pPr>
            <a:br>
              <a:rPr lang="hu-HU" altLang="hu-HU" sz="1350" dirty="0"/>
            </a:br>
            <a:br>
              <a:rPr lang="hu-HU" altLang="hu-HU" sz="1350" dirty="0"/>
            </a:br>
            <a:r>
              <a:t>Kognitivizam</a:t>
            </a:r>
            <a:endParaRPr lang="hu-HU" altLang="hu-H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ím 1"/>
          <p:cNvSpPr txBox="1">
            <a:spLocks noChangeArrowheads="1"/>
          </p:cNvSpPr>
          <p:nvPr/>
        </p:nvSpPr>
        <p:spPr>
          <a:xfrm>
            <a:off x="2360926" y="3082233"/>
            <a:ext cx="1920989" cy="623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algn="ctr">
              <a:defRPr altLang="hu-HU" sz="1350">
                <a:latin typeface="Work Sans Light" panose="020B0604020202020204" charset="-18"/>
              </a:defRPr>
            </a:pPr>
            <a:br>
              <a:rPr lang="hu-HU" altLang="hu-HU" sz="1350" dirty="0"/>
            </a:br>
            <a:br>
              <a:rPr lang="hu-HU" altLang="hu-HU" sz="1350" dirty="0"/>
            </a:br>
            <a:r>
              <a:t>Konstruktivizam</a:t>
            </a:r>
            <a:endParaRPr lang="hu-HU" altLang="hu-H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lcím 1"/>
          <p:cNvSpPr txBox="1">
            <a:spLocks noChangeArrowheads="1"/>
          </p:cNvSpPr>
          <p:nvPr/>
        </p:nvSpPr>
        <p:spPr>
          <a:xfrm>
            <a:off x="4415090" y="1581692"/>
            <a:ext cx="3696746" cy="640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Light"/>
              <a:buChar char="✘"/>
              <a:defRPr sz="24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Light"/>
              <a:buChar char="✗"/>
              <a:defRPr sz="24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■"/>
              <a:defRPr sz="24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●"/>
              <a:defRPr sz="24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○"/>
              <a:defRPr sz="24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■"/>
              <a:defRPr sz="24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●"/>
              <a:defRPr sz="24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○"/>
              <a:defRPr sz="24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■"/>
              <a:defRPr sz="24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114300" indent="0" algn="ctr">
              <a:buNone/>
              <a:defRPr altLang="hu-HU" sz="1200"/>
            </a:pPr>
            <a:r>
              <a:t>Promjene u učenju i ponašanju postižu se povezivanjem podražaja i odgovora </a:t>
            </a:r>
            <a:endParaRPr lang="hu-HU" altLang="hu-HU" sz="1200" dirty="0"/>
          </a:p>
        </p:txBody>
      </p:sp>
      <p:sp>
        <p:nvSpPr>
          <p:cNvPr id="18" name="Cím 1"/>
          <p:cNvSpPr txBox="1">
            <a:spLocks noChangeArrowheads="1"/>
          </p:cNvSpPr>
          <p:nvPr/>
        </p:nvSpPr>
        <p:spPr>
          <a:xfrm>
            <a:off x="4415090" y="2370817"/>
            <a:ext cx="3696746" cy="623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algn="ctr">
              <a:defRPr altLang="hu-HU" sz="1200">
                <a:latin typeface="Work Sans Light" panose="020B0604020202020204" charset="-18"/>
              </a:defRPr>
            </a:pPr>
            <a:br>
              <a:rPr lang="hu-HU" altLang="hu-HU" sz="1350" dirty="0"/>
            </a:br>
            <a:br>
              <a:rPr lang="hu-HU" altLang="hu-HU" sz="1200" dirty="0"/>
            </a:br>
            <a:r>
              <a:t>Učenje je interno i rezultat je obrade i organiziranja informacija učenika</a:t>
            </a:r>
            <a:endParaRPr lang="hu-HU" altLang="hu-H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ím 1"/>
          <p:cNvSpPr txBox="1">
            <a:spLocks noChangeArrowheads="1"/>
          </p:cNvSpPr>
          <p:nvPr/>
        </p:nvSpPr>
        <p:spPr>
          <a:xfrm>
            <a:off x="4415090" y="3082233"/>
            <a:ext cx="3696746" cy="623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algn="ctr">
              <a:defRPr altLang="hu-HU" sz="1200">
                <a:latin typeface="Work Sans Light" panose="020B0604020202020204" charset="-18"/>
              </a:defRPr>
            </a:pPr>
            <a:br>
              <a:rPr lang="hu-HU" altLang="hu-HU" sz="1350" dirty="0"/>
            </a:br>
            <a:r>
              <a:t>Znanje se gradi prilagođavanjem novih podataka na temelju prethodnog iskustva</a:t>
            </a:r>
            <a:endParaRPr lang="hu-HU" alt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944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433332" y="154088"/>
            <a:ext cx="8710668" cy="105833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defRPr b="1">
                <a:latin typeface="Calibri" panose="020F0502020204030204" pitchFamily="34" charset="0"/>
              </a:defRPr>
            </a:pPr>
            <a:r>
              <a:rPr sz="2000"/>
              <a:t>Povezivanje tradicionalnih teorija učenja odraslih i naprednihteorija s ključnim imenima</a:t>
            </a:r>
            <a:endParaRPr sz="2000" b="1" dirty="0">
              <a:latin typeface="Calibri" panose="020F0502020204030204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795539" y="4400657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66" y="4497253"/>
            <a:ext cx="1195335" cy="4745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193" y="4564472"/>
            <a:ext cx="1671145" cy="340144"/>
          </a:xfrm>
          <a:prstGeom prst="rect">
            <a:avLst/>
          </a:prstGeom>
        </p:spPr>
      </p:pic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046073"/>
              </p:ext>
            </p:extLst>
          </p:nvPr>
        </p:nvGraphicFramePr>
        <p:xfrm>
          <a:off x="1413163" y="1248957"/>
          <a:ext cx="6096000" cy="3708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55619">
                  <a:extLst>
                    <a:ext uri="{9D8B030D-6E8A-4147-A177-3AD203B41FA5}">
                      <a16:colId xmlns:a16="http://schemas.microsoft.com/office/drawing/2014/main" val="124193466"/>
                    </a:ext>
                  </a:extLst>
                </a:gridCol>
                <a:gridCol w="4440381">
                  <a:extLst>
                    <a:ext uri="{9D8B030D-6E8A-4147-A177-3AD203B41FA5}">
                      <a16:colId xmlns:a16="http://schemas.microsoft.com/office/drawing/2014/main" val="1858709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 altLang="hu-HU" sz="1400">
                          <a:solidFill>
                            <a:schemeClr val="tx1"/>
                          </a:solidFill>
                        </a:defRPr>
                      </a:pPr>
                      <a:r>
                        <a:t>Biheviorizam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altLang="sr-Latn-RS" sz="1400">
                          <a:solidFill>
                            <a:schemeClr val="tx1"/>
                          </a:solidFill>
                        </a:defRPr>
                      </a:pPr>
                      <a:r>
                        <a:t>Watson, Thorndike, Skinner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410086"/>
                  </a:ext>
                </a:extLst>
              </a:tr>
            </a:tbl>
          </a:graphicData>
        </a:graphic>
      </p:graphicFrame>
      <p:graphicFrame>
        <p:nvGraphicFramePr>
          <p:cNvPr id="12" name="Tablic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406409"/>
              </p:ext>
            </p:extLst>
          </p:nvPr>
        </p:nvGraphicFramePr>
        <p:xfrm>
          <a:off x="1413163" y="1938477"/>
          <a:ext cx="6096000" cy="8229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55619">
                  <a:extLst>
                    <a:ext uri="{9D8B030D-6E8A-4147-A177-3AD203B41FA5}">
                      <a16:colId xmlns:a16="http://schemas.microsoft.com/office/drawing/2014/main" val="124193466"/>
                    </a:ext>
                  </a:extLst>
                </a:gridCol>
                <a:gridCol w="1974273">
                  <a:extLst>
                    <a:ext uri="{9D8B030D-6E8A-4147-A177-3AD203B41FA5}">
                      <a16:colId xmlns:a16="http://schemas.microsoft.com/office/drawing/2014/main" val="1858709263"/>
                    </a:ext>
                  </a:extLst>
                </a:gridCol>
                <a:gridCol w="2466108">
                  <a:extLst>
                    <a:ext uri="{9D8B030D-6E8A-4147-A177-3AD203B41FA5}">
                      <a16:colId xmlns:a16="http://schemas.microsoft.com/office/drawing/2014/main" val="1890235677"/>
                    </a:ext>
                  </a:extLst>
                </a:gridCol>
              </a:tblGrid>
              <a:tr h="259080">
                <a:tc rowSpan="2">
                  <a:txBody>
                    <a:bodyPr/>
                    <a:lstStyle/>
                    <a:p>
                      <a:pPr>
                        <a:defRPr altLang="hu-HU" sz="1400">
                          <a:solidFill>
                            <a:schemeClr val="tx1"/>
                          </a:solidFill>
                        </a:defRPr>
                      </a:pPr>
                      <a:r>
                        <a:t>Kognitivizam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  <a:defRPr altLang="sr-Latn-RS" sz="1400">
                          <a:solidFill>
                            <a:schemeClr val="tx1"/>
                          </a:solidFill>
                        </a:defRPr>
                      </a:pPr>
                      <a:r>
                        <a:t>Bruner, Gagné</a:t>
                      </a:r>
                      <a:endParaRPr lang="hu-HU" altLang="sr-Latn-R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410086"/>
                  </a:ext>
                </a:extLst>
              </a:tr>
              <a:tr h="25908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altLang="sr-Latn-RS" sz="1400" b="1">
                          <a:solidFill>
                            <a:schemeClr val="tx1"/>
                          </a:solidFill>
                        </a:defRPr>
                      </a:pPr>
                      <a:r>
                        <a:t>Društveni kognitivizam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altLang="sr-Latn-RS" sz="1400" b="1">
                          <a:solidFill>
                            <a:schemeClr val="tx1"/>
                          </a:solidFill>
                        </a:defRPr>
                      </a:pPr>
                      <a:r>
                        <a:t>Bandura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184334"/>
                  </a:ext>
                </a:extLst>
              </a:tr>
            </a:tbl>
          </a:graphicData>
        </a:graphic>
      </p:graphicFrame>
      <p:graphicFrame>
        <p:nvGraphicFramePr>
          <p:cNvPr id="14" name="Tablic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413179"/>
              </p:ext>
            </p:extLst>
          </p:nvPr>
        </p:nvGraphicFramePr>
        <p:xfrm>
          <a:off x="1413163" y="2866757"/>
          <a:ext cx="6096000" cy="8229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55619">
                  <a:extLst>
                    <a:ext uri="{9D8B030D-6E8A-4147-A177-3AD203B41FA5}">
                      <a16:colId xmlns:a16="http://schemas.microsoft.com/office/drawing/2014/main" val="124193466"/>
                    </a:ext>
                  </a:extLst>
                </a:gridCol>
                <a:gridCol w="1974273">
                  <a:extLst>
                    <a:ext uri="{9D8B030D-6E8A-4147-A177-3AD203B41FA5}">
                      <a16:colId xmlns:a16="http://schemas.microsoft.com/office/drawing/2014/main" val="1858709263"/>
                    </a:ext>
                  </a:extLst>
                </a:gridCol>
                <a:gridCol w="2466108">
                  <a:extLst>
                    <a:ext uri="{9D8B030D-6E8A-4147-A177-3AD203B41FA5}">
                      <a16:colId xmlns:a16="http://schemas.microsoft.com/office/drawing/2014/main" val="1890235677"/>
                    </a:ext>
                  </a:extLst>
                </a:gridCol>
              </a:tblGrid>
              <a:tr h="259080">
                <a:tc rowSpan="2">
                  <a:txBody>
                    <a:bodyPr/>
                    <a:lstStyle/>
                    <a:p>
                      <a:pPr>
                        <a:defRPr altLang="sr-Latn-RS" sz="1400">
                          <a:solidFill>
                            <a:schemeClr val="tx1"/>
                          </a:solidFill>
                        </a:defRPr>
                      </a:pPr>
                      <a:r>
                        <a:t>konstruktivizama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  <a:defRPr altLang="sr-Latn-RS" sz="1400">
                          <a:solidFill>
                            <a:schemeClr val="tx1"/>
                          </a:solidFill>
                        </a:defRPr>
                      </a:pPr>
                      <a:r>
                        <a:t>Piaget, Vigotski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410086"/>
                  </a:ext>
                </a:extLst>
              </a:tr>
              <a:tr h="25908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altLang="sr-Latn-RS" sz="1400" b="1">
                          <a:solidFill>
                            <a:schemeClr val="tx1"/>
                          </a:solidFill>
                        </a:defRPr>
                      </a:pPr>
                      <a:r>
                        <a:t>Socijalni konstruktivizam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altLang="sr-Latn-RS" sz="1400" b="1">
                          <a:solidFill>
                            <a:schemeClr val="tx1"/>
                          </a:solidFill>
                        </a:defRPr>
                      </a:pPr>
                      <a:r>
                        <a:t>Lave, Wenger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184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773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433332" y="154088"/>
            <a:ext cx="8710668" cy="105833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defRPr b="1">
                <a:latin typeface="Calibri" panose="020F0502020204030204" pitchFamily="34" charset="0"/>
              </a:defRPr>
            </a:pPr>
            <a:r>
              <a:rPr sz="2000"/>
              <a:t>Povezivanje tradicionalnih teorija učenja odraslih i naprednihteorija s ključnim imenima</a:t>
            </a:r>
            <a:endParaRPr sz="2000" b="1" dirty="0">
              <a:latin typeface="Calibri" panose="020F0502020204030204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795539" y="4400657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66" y="4497253"/>
            <a:ext cx="1195335" cy="4745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193" y="4564472"/>
            <a:ext cx="1671145" cy="340144"/>
          </a:xfrm>
          <a:prstGeom prst="rect">
            <a:avLst/>
          </a:prstGeom>
        </p:spPr>
      </p:pic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868045"/>
              </p:ext>
            </p:extLst>
          </p:nvPr>
        </p:nvGraphicFramePr>
        <p:xfrm>
          <a:off x="559683" y="1248106"/>
          <a:ext cx="4781054" cy="3708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96180">
                  <a:extLst>
                    <a:ext uri="{9D8B030D-6E8A-4147-A177-3AD203B41FA5}">
                      <a16:colId xmlns:a16="http://schemas.microsoft.com/office/drawing/2014/main" val="124193466"/>
                    </a:ext>
                  </a:extLst>
                </a:gridCol>
                <a:gridCol w="2384874">
                  <a:extLst>
                    <a:ext uri="{9D8B030D-6E8A-4147-A177-3AD203B41FA5}">
                      <a16:colId xmlns:a16="http://schemas.microsoft.com/office/drawing/2014/main" val="1858709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 b="1">
                          <a:solidFill>
                            <a:schemeClr val="tx1"/>
                          </a:solidFill>
                        </a:defRPr>
                      </a:pPr>
                      <a:r>
                        <a:t>Eksperimentalno učenje</a:t>
                      </a:r>
                      <a:endParaRPr lang="hr-H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>
                          <a:solidFill>
                            <a:schemeClr val="tx1"/>
                          </a:solidFill>
                        </a:defRPr>
                      </a:pPr>
                      <a:r>
                        <a:t>Dewey, Kolb, Schön</a:t>
                      </a:r>
                      <a:endParaRPr lang="hr-H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410086"/>
                  </a:ext>
                </a:extLst>
              </a:tr>
            </a:tbl>
          </a:graphicData>
        </a:graphic>
      </p:graphicFrame>
      <p:graphicFrame>
        <p:nvGraphicFramePr>
          <p:cNvPr id="11" name="Tablic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413936"/>
              </p:ext>
            </p:extLst>
          </p:nvPr>
        </p:nvGraphicFramePr>
        <p:xfrm>
          <a:off x="3668888" y="2081957"/>
          <a:ext cx="2930237" cy="3708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68583">
                  <a:extLst>
                    <a:ext uri="{9D8B030D-6E8A-4147-A177-3AD203B41FA5}">
                      <a16:colId xmlns:a16="http://schemas.microsoft.com/office/drawing/2014/main" val="124193466"/>
                    </a:ext>
                  </a:extLst>
                </a:gridCol>
                <a:gridCol w="1461654">
                  <a:extLst>
                    <a:ext uri="{9D8B030D-6E8A-4147-A177-3AD203B41FA5}">
                      <a16:colId xmlns:a16="http://schemas.microsoft.com/office/drawing/2014/main" val="1858709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chemeClr val="tx1"/>
                          </a:solidFill>
                        </a:defRPr>
                      </a:pPr>
                      <a:r>
                        <a:t>Humanisti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chemeClr val="tx1"/>
                          </a:solidFill>
                        </a:defRPr>
                      </a:pPr>
                      <a:r>
                        <a:t>Rogers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410086"/>
                  </a:ext>
                </a:extLst>
              </a:tr>
            </a:tbl>
          </a:graphicData>
        </a:graphic>
      </p:graphicFrame>
      <p:graphicFrame>
        <p:nvGraphicFramePr>
          <p:cNvPr id="14" name="Tablic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808425"/>
              </p:ext>
            </p:extLst>
          </p:nvPr>
        </p:nvGraphicFramePr>
        <p:xfrm>
          <a:off x="559683" y="4208867"/>
          <a:ext cx="4876613" cy="3708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44072">
                  <a:extLst>
                    <a:ext uri="{9D8B030D-6E8A-4147-A177-3AD203B41FA5}">
                      <a16:colId xmlns:a16="http://schemas.microsoft.com/office/drawing/2014/main" val="124193466"/>
                    </a:ext>
                  </a:extLst>
                </a:gridCol>
                <a:gridCol w="2432541">
                  <a:extLst>
                    <a:ext uri="{9D8B030D-6E8A-4147-A177-3AD203B41FA5}">
                      <a16:colId xmlns:a16="http://schemas.microsoft.com/office/drawing/2014/main" val="1858709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chemeClr val="tx1"/>
                          </a:solidFill>
                        </a:defRPr>
                      </a:pPr>
                      <a:r>
                        <a:t>Transformativno učenje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chemeClr val="tx1"/>
                          </a:solidFill>
                        </a:defRPr>
                      </a:pPr>
                      <a:r>
                        <a:t>Mezirow, Chomsky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410086"/>
                  </a:ext>
                </a:extLst>
              </a:tr>
            </a:tbl>
          </a:graphicData>
        </a:graphic>
      </p:graphicFrame>
      <p:graphicFrame>
        <p:nvGraphicFramePr>
          <p:cNvPr id="15" name="Tablic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983449"/>
              </p:ext>
            </p:extLst>
          </p:nvPr>
        </p:nvGraphicFramePr>
        <p:xfrm>
          <a:off x="3960784" y="2942912"/>
          <a:ext cx="1475511" cy="3708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75511">
                  <a:extLst>
                    <a:ext uri="{9D8B030D-6E8A-4147-A177-3AD203B41FA5}">
                      <a16:colId xmlns:a16="http://schemas.microsoft.com/office/drawing/2014/main" val="124193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chemeClr val="tx1"/>
                          </a:solidFill>
                        </a:defRPr>
                      </a:pPr>
                      <a:r>
                        <a:t>Jarvis, Illeris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410086"/>
                  </a:ext>
                </a:extLst>
              </a:tr>
            </a:tbl>
          </a:graphicData>
        </a:graphic>
      </p:graphicFrame>
      <p:cxnSp>
        <p:nvCxnSpPr>
          <p:cNvPr id="4" name="Ravni poveznik 3"/>
          <p:cNvCxnSpPr/>
          <p:nvPr/>
        </p:nvCxnSpPr>
        <p:spPr>
          <a:xfrm>
            <a:off x="1581250" y="1615555"/>
            <a:ext cx="1" cy="25907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1581250" y="1939573"/>
            <a:ext cx="2087638" cy="31922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21"/>
          <p:cNvCxnSpPr>
            <a:endCxn id="15" idx="1"/>
          </p:cNvCxnSpPr>
          <p:nvPr/>
        </p:nvCxnSpPr>
        <p:spPr>
          <a:xfrm>
            <a:off x="1581250" y="2369668"/>
            <a:ext cx="2379534" cy="758664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ni poveznik 24"/>
          <p:cNvCxnSpPr>
            <a:endCxn id="15" idx="1"/>
          </p:cNvCxnSpPr>
          <p:nvPr/>
        </p:nvCxnSpPr>
        <p:spPr>
          <a:xfrm flipV="1">
            <a:off x="3341797" y="3128332"/>
            <a:ext cx="618987" cy="107798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337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6;p19"/>
          <p:cNvSpPr txBox="1">
            <a:spLocks noGrp="1"/>
          </p:cNvSpPr>
          <p:nvPr>
            <p:ph type="title"/>
          </p:nvPr>
        </p:nvSpPr>
        <p:spPr>
          <a:xfrm>
            <a:off x="367402" y="179830"/>
            <a:ext cx="8095376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Implikacija - Andragogija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2" name="Google Shape;147;p19"/>
          <p:cNvSpPr txBox="1">
            <a:spLocks noGrp="1"/>
          </p:cNvSpPr>
          <p:nvPr>
            <p:ph type="body" idx="1"/>
          </p:nvPr>
        </p:nvSpPr>
        <p:spPr>
          <a:xfrm>
            <a:off x="281086" y="942975"/>
            <a:ext cx="8234264" cy="392480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 algn="just">
              <a:spcBef>
                <a:spcPts val="0"/>
              </a:spcBef>
              <a:spcAft>
                <a:spcPts val="600"/>
              </a:spcAft>
              <a:buClrTx/>
              <a:buNone/>
              <a:defRPr b="1">
                <a:latin typeface="Calibri" panose="020F0502020204030204" pitchFamily="34" charset="0"/>
              </a:defRPr>
            </a:pPr>
            <a:r>
              <a:rPr dirty="0" err="1"/>
              <a:t>Razumijevanje</a:t>
            </a:r>
            <a:r>
              <a:rPr dirty="0"/>
              <a:t> </a:t>
            </a:r>
            <a:r>
              <a:rPr dirty="0" err="1"/>
              <a:t>učenja</a:t>
            </a:r>
            <a:r>
              <a:rPr dirty="0"/>
              <a:t> </a:t>
            </a:r>
            <a:r>
              <a:rPr dirty="0" err="1"/>
              <a:t>odraslih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njegove</a:t>
            </a:r>
            <a:r>
              <a:rPr dirty="0"/>
              <a:t> </a:t>
            </a:r>
            <a:r>
              <a:rPr dirty="0" err="1"/>
              <a:t>prirode</a:t>
            </a:r>
            <a:r>
              <a:rPr dirty="0"/>
              <a:t> (Knowles, 1976,1981)</a:t>
            </a:r>
          </a:p>
          <a:p>
            <a:pPr marL="101600" indent="0" algn="just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cs-CZ" b="1" dirty="0">
              <a:latin typeface="Calibri" panose="020F0502020204030204" pitchFamily="34" charset="0"/>
            </a:endParaRPr>
          </a:p>
          <a:p>
            <a:pPr marL="101600" indent="0" algn="just">
              <a:spcBef>
                <a:spcPts val="0"/>
              </a:spcBef>
              <a:spcAft>
                <a:spcPts val="600"/>
              </a:spcAft>
              <a:buClrTx/>
              <a:buNone/>
              <a:defRPr b="1">
                <a:latin typeface="Calibri" panose="020F0502020204030204" pitchFamily="34" charset="0"/>
              </a:defRPr>
            </a:pPr>
            <a:r>
              <a:rPr dirty="0"/>
              <a:t>		PEDAGOGIJA			ANDRAGOGIJA</a:t>
            </a:r>
            <a:endParaRPr lang="cs-CZ" sz="1400" b="1" dirty="0">
              <a:latin typeface="Calibri" panose="020F0502020204030204" pitchFamily="34" charset="0"/>
            </a:endParaRPr>
          </a:p>
          <a:p>
            <a:pPr marL="101600" indent="0" algn="just">
              <a:spcBef>
                <a:spcPts val="0"/>
              </a:spcBef>
              <a:spcAft>
                <a:spcPts val="600"/>
              </a:spcAft>
              <a:buClrTx/>
              <a:buNone/>
              <a:defRPr sz="1400" b="1">
                <a:latin typeface="Calibri" panose="020F0502020204030204" pitchFamily="34" charset="0"/>
              </a:defRPr>
            </a:pPr>
            <a:r>
              <a:rPr dirty="0" err="1"/>
              <a:t>Iskustvo</a:t>
            </a:r>
            <a:r>
              <a:rPr dirty="0"/>
              <a:t>		MALO				</a:t>
            </a:r>
            <a:r>
              <a:rPr lang="hr-HR" dirty="0"/>
              <a:t>VELIKO</a:t>
            </a:r>
            <a:endParaRPr dirty="0"/>
          </a:p>
          <a:p>
            <a:pPr marL="101600" indent="0" algn="just">
              <a:spcBef>
                <a:spcPts val="0"/>
              </a:spcBef>
              <a:spcAft>
                <a:spcPts val="600"/>
              </a:spcAft>
              <a:buClrTx/>
              <a:buNone/>
              <a:defRPr sz="1400" b="1">
                <a:latin typeface="Calibri" panose="020F0502020204030204" pitchFamily="34" charset="0"/>
              </a:defRPr>
            </a:pPr>
            <a:r>
              <a:rPr dirty="0" err="1"/>
              <a:t>Osoba</a:t>
            </a:r>
            <a:r>
              <a:rPr dirty="0"/>
              <a:t>		OVISNA				SAMOUSMJERENA/</a:t>
            </a:r>
            <a:r>
              <a:rPr dirty="0" err="1"/>
              <a:t>autonomija</a:t>
            </a:r>
            <a:endParaRPr dirty="0"/>
          </a:p>
          <a:p>
            <a:pPr marL="101600" indent="0" algn="just">
              <a:spcBef>
                <a:spcPts val="0"/>
              </a:spcBef>
              <a:spcAft>
                <a:spcPts val="600"/>
              </a:spcAft>
              <a:buClrTx/>
              <a:buNone/>
              <a:defRPr sz="1400" b="1">
                <a:latin typeface="Calibri" panose="020F0502020204030204" pitchFamily="34" charset="0"/>
              </a:defRPr>
            </a:pPr>
            <a:r>
              <a:rPr dirty="0" err="1"/>
              <a:t>Način</a:t>
            </a:r>
            <a:r>
              <a:rPr dirty="0"/>
              <a:t> </a:t>
            </a:r>
            <a:r>
              <a:rPr dirty="0" err="1"/>
              <a:t>podučavanja</a:t>
            </a:r>
            <a:r>
              <a:rPr dirty="0"/>
              <a:t>		FRONTALNI </a:t>
            </a:r>
            <a:r>
              <a:rPr dirty="0" err="1"/>
              <a:t>način</a:t>
            </a:r>
            <a:r>
              <a:rPr dirty="0"/>
              <a:t> </a:t>
            </a:r>
            <a:r>
              <a:rPr dirty="0" err="1"/>
              <a:t>predavanja</a:t>
            </a:r>
            <a:r>
              <a:rPr dirty="0"/>
              <a:t>				DIJALOG/</a:t>
            </a:r>
            <a:r>
              <a:rPr dirty="0" err="1"/>
              <a:t>Rasprava</a:t>
            </a:r>
            <a:r>
              <a:rPr dirty="0"/>
              <a:t>/</a:t>
            </a:r>
            <a:r>
              <a:rPr dirty="0" err="1"/>
              <a:t>Simulacija</a:t>
            </a:r>
            <a:endParaRPr dirty="0"/>
          </a:p>
          <a:p>
            <a:pPr marL="101600" indent="0" algn="just">
              <a:spcBef>
                <a:spcPts val="0"/>
              </a:spcBef>
              <a:spcAft>
                <a:spcPts val="600"/>
              </a:spcAft>
              <a:buClrTx/>
              <a:buNone/>
              <a:defRPr sz="1400" b="1">
                <a:latin typeface="Calibri" panose="020F0502020204030204" pitchFamily="34" charset="0"/>
              </a:defRPr>
            </a:pPr>
            <a:r>
              <a:rPr dirty="0" err="1"/>
              <a:t>Orijentacija</a:t>
            </a:r>
            <a:r>
              <a:rPr dirty="0"/>
              <a:t>		</a:t>
            </a:r>
            <a:r>
              <a:rPr dirty="0" err="1"/>
              <a:t>temeljena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subjektu</a:t>
            </a:r>
            <a:r>
              <a:rPr dirty="0"/>
              <a:t>				</a:t>
            </a:r>
            <a:r>
              <a:rPr dirty="0" err="1"/>
              <a:t>temeljena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objektu</a:t>
            </a:r>
            <a:endParaRPr dirty="0"/>
          </a:p>
          <a:p>
            <a:pPr marL="101600" indent="0" algn="just">
              <a:spcBef>
                <a:spcPts val="0"/>
              </a:spcBef>
              <a:spcAft>
                <a:spcPts val="600"/>
              </a:spcAft>
              <a:buClrTx/>
              <a:buNone/>
              <a:defRPr sz="1400" b="1">
                <a:latin typeface="Calibri" panose="020F0502020204030204" pitchFamily="34" charset="0"/>
              </a:defRPr>
            </a:pPr>
            <a:r>
              <a:rPr dirty="0" err="1"/>
              <a:t>Vještine</a:t>
            </a:r>
            <a:r>
              <a:rPr dirty="0"/>
              <a:t> </a:t>
            </a:r>
            <a:r>
              <a:rPr dirty="0" err="1"/>
              <a:t>učenja</a:t>
            </a:r>
            <a:r>
              <a:rPr dirty="0"/>
              <a:t>		</a:t>
            </a:r>
            <a:r>
              <a:rPr dirty="0" err="1"/>
              <a:t>ovisno</a:t>
            </a:r>
            <a:r>
              <a:rPr dirty="0"/>
              <a:t> o </a:t>
            </a:r>
            <a:r>
              <a:rPr dirty="0" err="1"/>
              <a:t>dobi</a:t>
            </a:r>
            <a:r>
              <a:rPr dirty="0"/>
              <a:t> 				</a:t>
            </a:r>
            <a:r>
              <a:rPr dirty="0" err="1"/>
              <a:t>Snažna</a:t>
            </a:r>
            <a:r>
              <a:rPr dirty="0"/>
              <a:t> </a:t>
            </a:r>
            <a:r>
              <a:rPr dirty="0" err="1"/>
              <a:t>motivacija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samopoštovanje</a:t>
            </a:r>
            <a:endParaRPr dirty="0"/>
          </a:p>
          <a:p>
            <a:pPr marL="101600" indent="0" algn="just">
              <a:spcBef>
                <a:spcPts val="0"/>
              </a:spcBef>
              <a:spcAft>
                <a:spcPts val="600"/>
              </a:spcAft>
              <a:buClrTx/>
              <a:buNone/>
              <a:defRPr sz="1400" b="1">
                <a:latin typeface="Calibri" panose="020F0502020204030204" pitchFamily="34" charset="0"/>
              </a:defRPr>
            </a:pPr>
            <a:r>
              <a:rPr dirty="0"/>
              <a:t>		</a:t>
            </a:r>
            <a:r>
              <a:rPr dirty="0" err="1"/>
              <a:t>Vanjski</a:t>
            </a:r>
            <a:r>
              <a:rPr dirty="0"/>
              <a:t> </a:t>
            </a:r>
            <a:r>
              <a:rPr dirty="0" err="1"/>
              <a:t>utjecaj</a:t>
            </a:r>
            <a:r>
              <a:rPr dirty="0"/>
              <a:t>				</a:t>
            </a:r>
          </a:p>
          <a:p>
            <a:pPr marL="101600" indent="0" algn="just">
              <a:spcBef>
                <a:spcPts val="0"/>
              </a:spcBef>
              <a:spcAft>
                <a:spcPts val="600"/>
              </a:spcAft>
              <a:buClrTx/>
              <a:buNone/>
              <a:defRPr sz="1400" b="1">
                <a:latin typeface="Calibri" panose="020F0502020204030204" pitchFamily="34" charset="0"/>
              </a:defRPr>
            </a:pPr>
            <a:r>
              <a:rPr dirty="0"/>
              <a:t>	</a:t>
            </a:r>
            <a:endParaRPr lang="cs-CZ" b="1" dirty="0">
              <a:latin typeface="Calibri" panose="020F0502020204030204" pitchFamily="34" charset="0"/>
            </a:endParaRPr>
          </a:p>
          <a:p>
            <a:pPr marL="101600" indent="0" algn="just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8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763398" y="224872"/>
            <a:ext cx="7877263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Vrste učenja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555510" y="938545"/>
            <a:ext cx="7346813" cy="293199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Kognitivno učenje</a:t>
            </a:r>
            <a:endParaRPr lang="hu-HU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Emocionalno učenje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Učenje temeljeno na ponašanju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Eksperimentalno učenje</a:t>
            </a:r>
          </a:p>
          <a:p>
            <a:pPr marL="114300" indent="0" algn="just">
              <a:spcBef>
                <a:spcPts val="0"/>
              </a:spcBef>
              <a:spcAft>
                <a:spcPts val="600"/>
              </a:spcAft>
              <a:buClrTx/>
              <a:buNone/>
              <a:defRPr b="1">
                <a:latin typeface="Calibri" panose="020F0502020204030204" pitchFamily="34" charset="0"/>
              </a:defRPr>
            </a:pPr>
            <a:r>
              <a:t>-	Tradicionalni oblici učenja u kontekstu kulture</a:t>
            </a:r>
          </a:p>
          <a:p>
            <a:pPr marL="114300" indent="0" algn="just">
              <a:spcBef>
                <a:spcPts val="0"/>
              </a:spcBef>
              <a:spcAft>
                <a:spcPts val="600"/>
              </a:spcAft>
              <a:buClrTx/>
              <a:buNone/>
              <a:defRPr b="1">
                <a:latin typeface="Calibri" panose="020F0502020204030204" pitchFamily="34" charset="0"/>
              </a:defRPr>
            </a:pPr>
            <a:r>
              <a:t>-	Suočavanje sa situacijama učenja kao izazov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endParaRPr lang="hu-HU" b="1" dirty="0">
              <a:latin typeface="Calibri" panose="020F0502020204030204" pitchFamily="34" charset="0"/>
            </a:endParaRPr>
          </a:p>
          <a:p>
            <a:pPr marL="114300" indent="0" algn="just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35551"/>
      </p:ext>
    </p:extLst>
  </p:cSld>
  <p:clrMapOvr>
    <a:masterClrMapping/>
  </p:clrMapOvr>
</p:sld>
</file>

<file path=ppt/theme/theme1.xml><?xml version="1.0" encoding="utf-8"?>
<a:theme xmlns:a="http://schemas.openxmlformats.org/drawingml/2006/main" name="Pisanio template">
  <a:themeElements>
    <a:clrScheme name="Custom 347">
      <a:dk1>
        <a:srgbClr val="111111"/>
      </a:dk1>
      <a:lt1>
        <a:srgbClr val="FFFFFF"/>
      </a:lt1>
      <a:dk2>
        <a:srgbClr val="434343"/>
      </a:dk2>
      <a:lt2>
        <a:srgbClr val="F3F3F3"/>
      </a:lt2>
      <a:accent1>
        <a:srgbClr val="FFBC00"/>
      </a:accent1>
      <a:accent2>
        <a:srgbClr val="FF8100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B45F0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430</Words>
  <Application>Microsoft Office PowerPoint</Application>
  <PresentationFormat>On-screen Show (16:9)</PresentationFormat>
  <Paragraphs>86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Times New Roman</vt:lpstr>
      <vt:lpstr>Calibri</vt:lpstr>
      <vt:lpstr>Wingdings</vt:lpstr>
      <vt:lpstr>Raleway ExtraBold</vt:lpstr>
      <vt:lpstr>Arial</vt:lpstr>
      <vt:lpstr>Work Sans Light</vt:lpstr>
      <vt:lpstr>Pisanio template</vt:lpstr>
      <vt:lpstr>PowerPoint Presentation</vt:lpstr>
      <vt:lpstr>TEME</vt:lpstr>
      <vt:lpstr>ISHODI UČENJA</vt:lpstr>
      <vt:lpstr>ISHODI UČENJA</vt:lpstr>
      <vt:lpstr>Tradicionalne teorije učenja</vt:lpstr>
      <vt:lpstr>Povezivanje tradicionalnih teorija učenja odraslih i naprednihteorija s ključnim imenima</vt:lpstr>
      <vt:lpstr>Povezivanje tradicionalnih teorija učenja odraslih i naprednihteorija s ključnim imenima</vt:lpstr>
      <vt:lpstr>Implikacija - Andragogija</vt:lpstr>
      <vt:lpstr>Vrste učenja</vt:lpstr>
      <vt:lpstr>Didaktika i metode obrazovanja odraslih</vt:lpstr>
      <vt:lpstr>Prepreke i motivacija za učenje u odrasloj dobi</vt:lpstr>
      <vt:lpstr>Prepreke i motivacija za učenje u odrasloj dobi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Ustan</dc:creator>
  <cp:lastModifiedBy>Njemacki</cp:lastModifiedBy>
  <cp:revision>7</cp:revision>
  <cp:lastPrinted>2019-10-11T12:20:08Z</cp:lastPrinted>
  <dcterms:modified xsi:type="dcterms:W3CDTF">2022-03-14T13:25:54Z</dcterms:modified>
</cp:coreProperties>
</file>