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6" r:id="rId2"/>
    <p:sldId id="285" r:id="rId3"/>
    <p:sldId id="257" r:id="rId4"/>
    <p:sldId id="264" r:id="rId5"/>
    <p:sldId id="288" r:id="rId6"/>
    <p:sldId id="289" r:id="rId7"/>
    <p:sldId id="290" r:id="rId8"/>
    <p:sldId id="292" r:id="rId9"/>
    <p:sldId id="293" r:id="rId10"/>
    <p:sldId id="294" r:id="rId11"/>
    <p:sldId id="295" r:id="rId12"/>
    <p:sldId id="278" r:id="rId1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aleway ExtraBold" pitchFamily="2" charset="0"/>
      <p:bold r:id="rId21"/>
      <p:boldItalic r:id="rId22"/>
    </p:embeddedFont>
    <p:embeddedFont>
      <p:font typeface="Work Sans Light" pitchFamily="2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9C3972-CAA9-41F4-BB76-51199B0532E5}">
  <a:tblStyle styleId="{189C3972-CAA9-41F4-BB76-51199B0532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94324-0139-4B67-8CF9-802DFC8A3E1F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00DFB-B498-423C-A086-9C34359BD6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223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3202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22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29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418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22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41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98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470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45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68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58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50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865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697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>
            <a:spLocks noGrp="1"/>
          </p:cNvSpPr>
          <p:nvPr>
            <p:ph type="body" idx="1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47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✘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Light"/>
              <a:buChar char="✗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●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○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Light"/>
              <a:buChar char="■"/>
              <a:defRPr sz="24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sp>
        <p:nvSpPr>
          <p:cNvPr id="11" name="Google Shape;134;p17"/>
          <p:cNvSpPr txBox="1">
            <a:spLocks/>
          </p:cNvSpPr>
          <p:nvPr/>
        </p:nvSpPr>
        <p:spPr>
          <a:xfrm>
            <a:off x="566655" y="2322338"/>
            <a:ext cx="795813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algn="ctr">
              <a:defRPr sz="3600" b="1">
                <a:latin typeface="Calibri" panose="020F0502020204030204" pitchFamily="34" charset="0"/>
              </a:defRPr>
            </a:pPr>
            <a:r>
              <a:t>6. poglavlje</a:t>
            </a:r>
          </a:p>
          <a:p>
            <a:pPr algn="ctr"/>
            <a:endParaRPr lang="cs-CZ" sz="2000" b="1" dirty="0">
              <a:latin typeface="Calibri" panose="020F0502020204030204" pitchFamily="34" charset="0"/>
            </a:endParaRPr>
          </a:p>
          <a:p>
            <a:pPr algn="ctr">
              <a:defRPr sz="5400" b="1">
                <a:latin typeface="Calibri" panose="020F0502020204030204" pitchFamily="34" charset="0"/>
              </a:defRPr>
            </a:pPr>
            <a:r>
              <a:t>MARKETING U OBRAZOVANJU ODRASLIH</a:t>
            </a:r>
          </a:p>
        </p:txBody>
      </p:sp>
    </p:spTree>
    <p:extLst>
      <p:ext uri="{BB962C8B-B14F-4D97-AF65-F5344CB8AC3E}">
        <p14:creationId xmlns:p14="http://schemas.microsoft.com/office/powerpoint/2010/main" val="407011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OSOBE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938545"/>
            <a:ext cx="4559183" cy="1910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Ljudi se odnose na osoblje (npr. učitelje, trenere, prodavače, koordinatore tečaja) koji rade za obrazovnu ustanovu. </a:t>
            </a:r>
            <a:endParaRPr lang="cs-CZ" b="1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Odluke ljudi obično su usredotočene na kupce i vaše usluge za njih. Kako kupci doživljavaju vaše zaposlenike?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pic>
        <p:nvPicPr>
          <p:cNvPr id="3" name="Obrázek 2" descr="Obsah obrázku muž, osoba, brýle, nošení  Popis byl vytvořen automaticky">
            <a:extLst>
              <a:ext uri="{FF2B5EF4-FFF2-40B4-BE49-F238E27FC236}">
                <a16:creationId xmlns:a16="http://schemas.microsoft.com/office/drawing/2014/main" id="{916B615C-19C9-4145-9ABF-BA7AC10E5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662" y="84590"/>
            <a:ext cx="3018699" cy="3617916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233450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1276690" y="14034"/>
            <a:ext cx="6266985" cy="66322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2500" b="1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pPr>
            <a:r>
              <a:t>SAŽETAK MARKETINŠKOG MIKSA</a:t>
            </a:r>
            <a:endParaRPr sz="25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sp>
        <p:nvSpPr>
          <p:cNvPr id="2" name="Šestiúhelník 1">
            <a:extLst>
              <a:ext uri="{FF2B5EF4-FFF2-40B4-BE49-F238E27FC236}">
                <a16:creationId xmlns:a16="http://schemas.microsoft.com/office/drawing/2014/main" id="{E28A654C-9291-4C3F-BD23-1DEC487668C2}"/>
              </a:ext>
            </a:extLst>
          </p:cNvPr>
          <p:cNvSpPr/>
          <p:nvPr/>
        </p:nvSpPr>
        <p:spPr>
          <a:xfrm>
            <a:off x="4717616" y="2864372"/>
            <a:ext cx="1657350" cy="1471613"/>
          </a:xfrm>
          <a:prstGeom prst="hexagon">
            <a:avLst/>
          </a:prstGeom>
          <a:solidFill>
            <a:schemeClr val="accent5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EBFB8266-BDBC-45C3-94B5-A242F2F422BB}"/>
              </a:ext>
            </a:extLst>
          </p:cNvPr>
          <p:cNvSpPr/>
          <p:nvPr/>
        </p:nvSpPr>
        <p:spPr>
          <a:xfrm>
            <a:off x="1763740" y="1122786"/>
            <a:ext cx="1657350" cy="1471613"/>
          </a:xfrm>
          <a:prstGeom prst="hexagon">
            <a:avLst/>
          </a:prstGeom>
          <a:solidFill>
            <a:schemeClr val="accent3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C1240CEB-BA0F-49D0-8683-0A1C0F528F29}"/>
              </a:ext>
            </a:extLst>
          </p:cNvPr>
          <p:cNvSpPr/>
          <p:nvPr/>
        </p:nvSpPr>
        <p:spPr>
          <a:xfrm>
            <a:off x="3642913" y="1095451"/>
            <a:ext cx="1657350" cy="1471613"/>
          </a:xfrm>
          <a:prstGeom prst="hexagon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046CB068-B714-4F2C-A163-F4CAB261DCDC}"/>
              </a:ext>
            </a:extLst>
          </p:cNvPr>
          <p:cNvSpPr/>
          <p:nvPr/>
        </p:nvSpPr>
        <p:spPr>
          <a:xfrm>
            <a:off x="2699240" y="2865257"/>
            <a:ext cx="1657350" cy="1471613"/>
          </a:xfrm>
          <a:prstGeom prst="hexagon">
            <a:avLst/>
          </a:prstGeom>
          <a:solidFill>
            <a:schemeClr val="accent4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89303E37-59E1-4D6C-A03E-12656465D66D}"/>
              </a:ext>
            </a:extLst>
          </p:cNvPr>
          <p:cNvSpPr/>
          <p:nvPr/>
        </p:nvSpPr>
        <p:spPr>
          <a:xfrm>
            <a:off x="5493760" y="1082921"/>
            <a:ext cx="1657350" cy="1471613"/>
          </a:xfrm>
          <a:prstGeom prst="hexagon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B5F2B2-6BC6-4070-8AD0-2C8CD2ECA5F3}"/>
              </a:ext>
            </a:extLst>
          </p:cNvPr>
          <p:cNvSpPr txBox="1"/>
          <p:nvPr/>
        </p:nvSpPr>
        <p:spPr>
          <a:xfrm>
            <a:off x="1930776" y="1649450"/>
            <a:ext cx="132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chemeClr val="bg1"/>
                </a:solidFill>
                <a:latin typeface="Arial Black" panose="020B0A04020102020204" pitchFamily="34" charset="0"/>
              </a:defRPr>
            </a:pPr>
            <a:r>
              <a:t>PROIZVOD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1CBF86A-D5CA-4AC2-A5E4-03512863EEF5}"/>
              </a:ext>
            </a:extLst>
          </p:cNvPr>
          <p:cNvSpPr txBox="1"/>
          <p:nvPr/>
        </p:nvSpPr>
        <p:spPr>
          <a:xfrm>
            <a:off x="3809949" y="1658711"/>
            <a:ext cx="132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chemeClr val="bg1"/>
                </a:solidFill>
                <a:latin typeface="Arial Black" panose="020B0A04020102020204" pitchFamily="34" charset="0"/>
              </a:defRPr>
            </a:pPr>
            <a:r>
              <a:t>CIJENA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8BA6458-DD43-4662-840E-A6895B205046}"/>
              </a:ext>
            </a:extLst>
          </p:cNvPr>
          <p:cNvSpPr txBox="1"/>
          <p:nvPr/>
        </p:nvSpPr>
        <p:spPr>
          <a:xfrm>
            <a:off x="5493761" y="1661980"/>
            <a:ext cx="1657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chemeClr val="bg1"/>
                </a:solidFill>
                <a:latin typeface="Arial Black" panose="020B0A04020102020204" pitchFamily="34" charset="0"/>
              </a:defRPr>
            </a:pPr>
            <a:r>
              <a:t>PROMOCIJA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A8CB2F9-9FA6-463F-9B40-C9CDB6AC7522}"/>
              </a:ext>
            </a:extLst>
          </p:cNvPr>
          <p:cNvSpPr txBox="1"/>
          <p:nvPr/>
        </p:nvSpPr>
        <p:spPr>
          <a:xfrm>
            <a:off x="2866276" y="3430901"/>
            <a:ext cx="132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chemeClr val="bg1"/>
                </a:solidFill>
                <a:latin typeface="Arial Black" panose="020B0A04020102020204" pitchFamily="34" charset="0"/>
              </a:defRPr>
            </a:pPr>
            <a:r>
              <a:t>MJESTO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2C24D61-6756-40D5-900F-AFD94ECBD711}"/>
              </a:ext>
            </a:extLst>
          </p:cNvPr>
          <p:cNvSpPr txBox="1"/>
          <p:nvPr/>
        </p:nvSpPr>
        <p:spPr>
          <a:xfrm>
            <a:off x="4884159" y="3430901"/>
            <a:ext cx="132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chemeClr val="bg1"/>
                </a:solidFill>
                <a:latin typeface="Arial Black" panose="020B0A04020102020204" pitchFamily="34" charset="0"/>
              </a:defRPr>
            </a:pPr>
            <a:r>
              <a:t>OSOBE</a:t>
            </a:r>
          </a:p>
        </p:txBody>
      </p:sp>
    </p:spTree>
    <p:extLst>
      <p:ext uri="{BB962C8B-B14F-4D97-AF65-F5344CB8AC3E}">
        <p14:creationId xmlns:p14="http://schemas.microsoft.com/office/powerpoint/2010/main" val="160031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/>
          <p:nvPr/>
        </p:nvSpPr>
        <p:spPr>
          <a:xfrm>
            <a:off x="4235751" y="11776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6"/>
          <p:cNvSpPr txBox="1">
            <a:spLocks noGrp="1"/>
          </p:cNvSpPr>
          <p:nvPr>
            <p:ph type="ctrTitle" idx="4294967295"/>
          </p:nvPr>
        </p:nvSpPr>
        <p:spPr>
          <a:xfrm>
            <a:off x="1049175" y="1265775"/>
            <a:ext cx="3590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  <a:defRPr sz="6000" b="1">
                <a:latin typeface="Calibri" panose="020F0502020204030204" pitchFamily="34" charset="0"/>
              </a:defRPr>
            </a:pPr>
            <a:r>
              <a:t>Hvala!</a:t>
            </a:r>
            <a:endParaRPr sz="6000" b="1" dirty="0">
              <a:latin typeface="Calibri" panose="020F0502020204030204" pitchFamily="34" charset="0"/>
            </a:endParaRPr>
          </a:p>
        </p:txBody>
      </p:sp>
      <p:sp>
        <p:nvSpPr>
          <p:cNvPr id="342" name="Google Shape;342;p36"/>
          <p:cNvSpPr txBox="1">
            <a:spLocks noGrp="1"/>
          </p:cNvSpPr>
          <p:nvPr>
            <p:ph type="subTitle" idx="4294967295"/>
          </p:nvPr>
        </p:nvSpPr>
        <p:spPr>
          <a:xfrm>
            <a:off x="1049175" y="2465400"/>
            <a:ext cx="3590100" cy="121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  <a:defRPr b="1">
                <a:latin typeface="Calibri" panose="020F0502020204030204" pitchFamily="34" charset="0"/>
                <a:ea typeface="Work Sans"/>
                <a:cs typeface="Work Sans"/>
                <a:sym typeface="Work Sans"/>
              </a:defRPr>
            </a:pPr>
            <a:r>
              <a:t>Imate li pitanja?</a:t>
            </a:r>
            <a:endParaRPr b="1" dirty="0">
              <a:latin typeface="Calibri" panose="020F0502020204030204" pitchFamily="34" charset="0"/>
              <a:ea typeface="Work Sans"/>
              <a:cs typeface="Work Sans"/>
              <a:sym typeface="Work Sans"/>
            </a:endParaRPr>
          </a:p>
        </p:txBody>
      </p:sp>
      <p:sp>
        <p:nvSpPr>
          <p:cNvPr id="343" name="Google Shape;343;p36"/>
          <p:cNvSpPr/>
          <p:nvPr/>
        </p:nvSpPr>
        <p:spPr>
          <a:xfrm>
            <a:off x="5107575" y="1967592"/>
            <a:ext cx="1195248" cy="1103958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TEME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704193" y="1676423"/>
            <a:ext cx="7346813" cy="1910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Marketing i marketinški miks za obrazovne institucije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Korištenje digitalnih alata u marketinškoj promidžbi obrazovnih proizvoda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None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4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ISHODI UČENJA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6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2400" b="1">
                <a:latin typeface="Calibri" panose="020F0502020204030204" pitchFamily="34" charset="0"/>
              </a:defRPr>
            </a:pPr>
            <a:r>
              <a:t>Nakon 6. poglavlja moći ćete: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Shvatiti važnost marketinga u obrazovnom sektoru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Shvatiti marketinški miks (proizvod, cijena, promocija, mjesto, ljudi) i moći koristiti ovaj alat u obrazovnoj ustanovi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Otkriti i definirati tržišni segment obrazovnog proizvoda, poput obrazovnog tečaja</a:t>
            </a: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None/>
            </a:pP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96763" y="195453"/>
            <a:ext cx="8036654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ISHODI UČENJA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396763" y="1072984"/>
            <a:ext cx="7683062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0" indent="0" algn="just">
              <a:spcBef>
                <a:spcPts val="0"/>
              </a:spcBef>
              <a:spcAft>
                <a:spcPts val="600"/>
              </a:spcAft>
              <a:buClrTx/>
              <a:buNone/>
              <a:defRPr sz="2400" b="1">
                <a:latin typeface="Calibri" panose="020F0502020204030204" pitchFamily="34" charset="0"/>
              </a:defRPr>
            </a:pPr>
            <a:r>
              <a:t>Nakon 6. poglavlja moći ćete: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Dizajnirati i razviti obrazovni proizvod i odrediti njegove značajke u skladu s potrebama ciljnog tržišnog segmenta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Upotrijebiti digitalne alate (npr. grafički alat Canva, društvene mreže) za marketinšku promociju obrazovnog proizvoda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2787766" y="2044479"/>
            <a:ext cx="3253128" cy="66322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2500" b="1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defRPr>
            </a:pPr>
            <a:r>
              <a:t>MARKETINŠKIMIKS</a:t>
            </a:r>
            <a:endParaRPr sz="25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  <p:sp>
        <p:nvSpPr>
          <p:cNvPr id="2" name="Šestiúhelník 1">
            <a:extLst>
              <a:ext uri="{FF2B5EF4-FFF2-40B4-BE49-F238E27FC236}">
                <a16:creationId xmlns:a16="http://schemas.microsoft.com/office/drawing/2014/main" id="{E28A654C-9291-4C3F-BD23-1DEC487668C2}"/>
              </a:ext>
            </a:extLst>
          </p:cNvPr>
          <p:cNvSpPr/>
          <p:nvPr/>
        </p:nvSpPr>
        <p:spPr>
          <a:xfrm>
            <a:off x="1656964" y="1040443"/>
            <a:ext cx="1657350" cy="1471613"/>
          </a:xfrm>
          <a:prstGeom prst="hexagon">
            <a:avLst/>
          </a:prstGeom>
          <a:solidFill>
            <a:schemeClr val="accent5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/>
          </a:p>
        </p:txBody>
      </p:sp>
      <p:sp>
        <p:nvSpPr>
          <p:cNvPr id="11" name="Šestiúhelník 10">
            <a:extLst>
              <a:ext uri="{FF2B5EF4-FFF2-40B4-BE49-F238E27FC236}">
                <a16:creationId xmlns:a16="http://schemas.microsoft.com/office/drawing/2014/main" id="{EBFB8266-BDBC-45C3-94B5-A242F2F422BB}"/>
              </a:ext>
            </a:extLst>
          </p:cNvPr>
          <p:cNvSpPr/>
          <p:nvPr/>
        </p:nvSpPr>
        <p:spPr>
          <a:xfrm>
            <a:off x="3585655" y="75707"/>
            <a:ext cx="1657350" cy="1471613"/>
          </a:xfrm>
          <a:prstGeom prst="hexagon">
            <a:avLst/>
          </a:prstGeom>
          <a:solidFill>
            <a:schemeClr val="accent3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/>
          </a:p>
        </p:txBody>
      </p:sp>
      <p:sp>
        <p:nvSpPr>
          <p:cNvPr id="12" name="Šestiúhelník 11">
            <a:extLst>
              <a:ext uri="{FF2B5EF4-FFF2-40B4-BE49-F238E27FC236}">
                <a16:creationId xmlns:a16="http://schemas.microsoft.com/office/drawing/2014/main" id="{C1240CEB-BA0F-49D0-8683-0A1C0F528F29}"/>
              </a:ext>
            </a:extLst>
          </p:cNvPr>
          <p:cNvSpPr/>
          <p:nvPr/>
        </p:nvSpPr>
        <p:spPr>
          <a:xfrm>
            <a:off x="5514346" y="995816"/>
            <a:ext cx="1657350" cy="1471613"/>
          </a:xfrm>
          <a:prstGeom prst="hexagon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/>
          </a:p>
        </p:txBody>
      </p:sp>
      <p:sp>
        <p:nvSpPr>
          <p:cNvPr id="13" name="Šestiúhelník 12">
            <a:extLst>
              <a:ext uri="{FF2B5EF4-FFF2-40B4-BE49-F238E27FC236}">
                <a16:creationId xmlns:a16="http://schemas.microsoft.com/office/drawing/2014/main" id="{046CB068-B714-4F2C-A163-F4CAB261DCDC}"/>
              </a:ext>
            </a:extLst>
          </p:cNvPr>
          <p:cNvSpPr/>
          <p:nvPr/>
        </p:nvSpPr>
        <p:spPr>
          <a:xfrm>
            <a:off x="2496868" y="2864372"/>
            <a:ext cx="1657350" cy="1471613"/>
          </a:xfrm>
          <a:prstGeom prst="hexagon">
            <a:avLst/>
          </a:prstGeom>
          <a:solidFill>
            <a:schemeClr val="accent4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/>
          </a:p>
        </p:txBody>
      </p:sp>
      <p:sp>
        <p:nvSpPr>
          <p:cNvPr id="14" name="Šestiúhelník 13">
            <a:extLst>
              <a:ext uri="{FF2B5EF4-FFF2-40B4-BE49-F238E27FC236}">
                <a16:creationId xmlns:a16="http://schemas.microsoft.com/office/drawing/2014/main" id="{89303E37-59E1-4D6C-A03E-12656465D66D}"/>
              </a:ext>
            </a:extLst>
          </p:cNvPr>
          <p:cNvSpPr/>
          <p:nvPr/>
        </p:nvSpPr>
        <p:spPr>
          <a:xfrm>
            <a:off x="4792939" y="2864372"/>
            <a:ext cx="1657350" cy="1471613"/>
          </a:xfrm>
          <a:prstGeom prst="hexagon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B5F2B2-6BC6-4070-8AD0-2C8CD2ECA5F3}"/>
              </a:ext>
            </a:extLst>
          </p:cNvPr>
          <p:cNvSpPr txBox="1"/>
          <p:nvPr/>
        </p:nvSpPr>
        <p:spPr>
          <a:xfrm>
            <a:off x="3806284" y="599931"/>
            <a:ext cx="132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chemeClr val="bg1"/>
                </a:solidFill>
                <a:latin typeface="Arial Black" panose="020B0A04020102020204" pitchFamily="34" charset="0"/>
              </a:defRPr>
            </a:pPr>
            <a:r>
              <a:t>PROIZVOD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1CBF86A-D5CA-4AC2-A5E4-03512863EEF5}"/>
              </a:ext>
            </a:extLst>
          </p:cNvPr>
          <p:cNvSpPr txBox="1"/>
          <p:nvPr/>
        </p:nvSpPr>
        <p:spPr>
          <a:xfrm>
            <a:off x="5681382" y="1595459"/>
            <a:ext cx="132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chemeClr val="bg1"/>
                </a:solidFill>
                <a:latin typeface="Arial Black" panose="020B0A04020102020204" pitchFamily="34" charset="0"/>
              </a:defRPr>
            </a:pPr>
            <a:r>
              <a:t>CIJENA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8BA6458-DD43-4662-840E-A6895B205046}"/>
              </a:ext>
            </a:extLst>
          </p:cNvPr>
          <p:cNvSpPr txBox="1"/>
          <p:nvPr/>
        </p:nvSpPr>
        <p:spPr>
          <a:xfrm>
            <a:off x="4792940" y="3430901"/>
            <a:ext cx="1657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chemeClr val="bg1"/>
                </a:solidFill>
                <a:latin typeface="Arial Black" panose="020B0A04020102020204" pitchFamily="34" charset="0"/>
              </a:defRPr>
            </a:pPr>
            <a:r>
              <a:t>PROMOCIJA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A8CB2F9-9FA6-463F-9B40-C9CDB6AC7522}"/>
              </a:ext>
            </a:extLst>
          </p:cNvPr>
          <p:cNvSpPr txBox="1"/>
          <p:nvPr/>
        </p:nvSpPr>
        <p:spPr>
          <a:xfrm>
            <a:off x="2694620" y="3430901"/>
            <a:ext cx="132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chemeClr val="bg1"/>
                </a:solidFill>
                <a:latin typeface="Arial Black" panose="020B0A04020102020204" pitchFamily="34" charset="0"/>
              </a:defRPr>
            </a:pPr>
            <a:r>
              <a:t>MJESTO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2C24D61-6756-40D5-900F-AFD94ECBD711}"/>
              </a:ext>
            </a:extLst>
          </p:cNvPr>
          <p:cNvSpPr txBox="1"/>
          <p:nvPr/>
        </p:nvSpPr>
        <p:spPr>
          <a:xfrm>
            <a:off x="1835229" y="1621338"/>
            <a:ext cx="13232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chemeClr val="bg1"/>
                </a:solidFill>
                <a:latin typeface="Arial Black" panose="020B0A04020102020204" pitchFamily="34" charset="0"/>
              </a:defRPr>
            </a:pPr>
            <a:r>
              <a:t>OSOBE</a:t>
            </a:r>
          </a:p>
        </p:txBody>
      </p:sp>
    </p:spTree>
    <p:extLst>
      <p:ext uri="{BB962C8B-B14F-4D97-AF65-F5344CB8AC3E}">
        <p14:creationId xmlns:p14="http://schemas.microsoft.com/office/powerpoint/2010/main" val="385842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PROIZVOD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938545"/>
            <a:ext cx="7346813" cy="1910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PROIZVOD se odnosi na obrazovne proizvode koje nudi obrazovna ustanova. Odluke o proizvodima uključuju sve značajke vašeg obrazovnog proizvoda, na primjer, obrazovni tečaj.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Kupci moraju razumjeti značajke, prednosti i pogodnosti u kojima mogu uživati kupujući vaš obrazovni proizvod. Razmišljajući o proizvodu, uzmite u obzir ključne potrebe i želje kupaca.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6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CIJENA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CIJENA se odnosi na strategiju određivanja cijena vaših obrazovnih proizvoda i na to kako će utjecati na kupce. Odluke o cijenama ne uključuju samo prodajnu cijenu, već i popuste, načine plaćanja, uvjete kreditiranja itd.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Pri određivanju strategije cijena presudno je uzeti u obzir svoj položaj na trenutnom tržištu. Primjerice, ako se obrazovna ustanova oglašava kao visokokvalitetni pružatelj usluga, cijena proizvoda bi to trebala odražavati.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763398" y="224872"/>
            <a:ext cx="7877263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PROMOCIJA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1"/>
          </p:nvPr>
        </p:nvSpPr>
        <p:spPr>
          <a:xfrm>
            <a:off x="555510" y="938545"/>
            <a:ext cx="7346813" cy="19100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PROMOCIJA se odnosi na aktivnosti koje obrazovnu ustanovu potrošačima čine poznatijom. Uključuje stavke poput oglašavanja i aktivnosti odnosa s javnošću.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b="1">
                <a:latin typeface="Calibri" panose="020F0502020204030204" pitchFamily="34" charset="0"/>
              </a:defRPr>
            </a:pPr>
            <a:r>
              <a:t>Budući da troškovi promocije mogu biti znatni, bitno je provesti analizu prilikom donošenja odluka o promocijskim aktivnostima. Važno je razumjeti vrijednost pojedinih grupa kupaca i isplati li se provoditi promocije radi stjecanja kupaca.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1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46;p19"/>
          <p:cNvSpPr txBox="1">
            <a:spLocks noGrp="1"/>
          </p:cNvSpPr>
          <p:nvPr>
            <p:ph type="title"/>
          </p:nvPr>
        </p:nvSpPr>
        <p:spPr>
          <a:xfrm>
            <a:off x="367402" y="179830"/>
            <a:ext cx="8095376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 panose="020F0502020204030204" pitchFamily="34" charset="0"/>
              </a:defRPr>
            </a:pPr>
            <a:r>
              <a:t>MJESTO</a:t>
            </a:r>
            <a:endParaRPr sz="3600" b="1" dirty="0">
              <a:latin typeface="Calibri" panose="020F0502020204030204" pitchFamily="34" charset="0"/>
            </a:endParaRPr>
          </a:p>
        </p:txBody>
      </p:sp>
      <p:sp>
        <p:nvSpPr>
          <p:cNvPr id="12" name="Google Shape;147;p19"/>
          <p:cNvSpPr txBox="1">
            <a:spLocks noGrp="1"/>
          </p:cNvSpPr>
          <p:nvPr>
            <p:ph type="body" idx="1"/>
          </p:nvPr>
        </p:nvSpPr>
        <p:spPr>
          <a:xfrm>
            <a:off x="281086" y="960723"/>
            <a:ext cx="7869933" cy="39070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MJESTO se odnosi na to gdje se obrazovni proizvod vidi, prodaje i gdje je dostupan. U osnovi su odluke o mjestima povezane s distribucijskim kanalima i načinima dostavljanja obrazovnog proizvoda ciljanim kupcima.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  <a:defRPr sz="2400" b="1">
                <a:latin typeface="Calibri" panose="020F0502020204030204" pitchFamily="34" charset="0"/>
              </a:defRPr>
            </a:pPr>
            <a:r>
              <a:t>Važno je razmotriti koliko je proizvod dostupan i osigurati da ga kupci mogu lako pronaći. Obrazovni proizvod mora biti dostupan kupcima u pravo vrijeme, na pravom mjestu i u pravoj količini.</a:t>
            </a:r>
            <a:endParaRPr lang="cs-CZ" b="1" dirty="0">
              <a:latin typeface="Calibri" panose="020F0502020204030204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953407" y="4414882"/>
            <a:ext cx="3184634" cy="66777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2">
                <a:lumMod val="50000"/>
              </a:schemeClr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cs-CZ">
              <a:ln w="6350">
                <a:solidFill>
                  <a:schemeClr val="tx1"/>
                </a:solidFill>
              </a:ln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1" y="4505455"/>
            <a:ext cx="1195335" cy="47458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0" y="4572675"/>
            <a:ext cx="1671145" cy="3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96081"/>
      </p:ext>
    </p:extLst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438</Words>
  <Application>Microsoft Office PowerPoint</Application>
  <PresentationFormat>On-screen Show (16:9)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Raleway ExtraBold</vt:lpstr>
      <vt:lpstr>Arial Black</vt:lpstr>
      <vt:lpstr>Calibri</vt:lpstr>
      <vt:lpstr>Wingdings</vt:lpstr>
      <vt:lpstr>Work Sans Light</vt:lpstr>
      <vt:lpstr>Arial</vt:lpstr>
      <vt:lpstr>Pisanio template</vt:lpstr>
      <vt:lpstr>PowerPoint Presentation</vt:lpstr>
      <vt:lpstr>TEME</vt:lpstr>
      <vt:lpstr>ISHODI UČENJA</vt:lpstr>
      <vt:lpstr>ISHODI UČENJA</vt:lpstr>
      <vt:lpstr>MARKETINŠKIMIKS</vt:lpstr>
      <vt:lpstr>PROIZVOD</vt:lpstr>
      <vt:lpstr>CIJENA</vt:lpstr>
      <vt:lpstr>PROMOCIJA</vt:lpstr>
      <vt:lpstr>MJESTO</vt:lpstr>
      <vt:lpstr>OSOBE</vt:lpstr>
      <vt:lpstr>SAŽETAK MARKETINŠKOG MIKSA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Njemački jezik</dc:creator>
  <cp:lastModifiedBy>Njemacki</cp:lastModifiedBy>
  <cp:revision>1</cp:revision>
  <cp:lastPrinted>2019-10-11T12:20:08Z</cp:lastPrinted>
  <dcterms:modified xsi:type="dcterms:W3CDTF">2022-03-14T13:27:22Z</dcterms:modified>
</cp:coreProperties>
</file>