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</p:sldIdLst>
  <p:sldSz cx="12192000" cy="6858000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NCm3XFO34IE2dA8RKrv8qaggj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5f12fa38b_0_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d5f12fa3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dc48db823_0_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bdc48db8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c48db823_0_7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„psihološki teror ili </a:t>
            </a:r>
            <a:r>
              <a:rPr lang="hr-HR" dirty="0" err="1"/>
              <a:t>mobbing</a:t>
            </a:r>
            <a:r>
              <a:rPr lang="hr-HR" dirty="0"/>
              <a:t> u radnome okruženju podrazumijeva neprijateljsku i neetičnu komunikaciju izravno i sustavno usmjerenu, od strane jednoga ili više pojedinaca, prema individui koja je zbog </a:t>
            </a:r>
            <a:r>
              <a:rPr lang="hr-HR" dirty="0" err="1"/>
              <a:t>mobbinga</a:t>
            </a:r>
            <a:r>
              <a:rPr lang="hr-HR" dirty="0"/>
              <a:t> dovedena u položaj bespomoćnosti i nezaštićenosti te se u tome položaju nalazi zbog nastavka zlostavljačkih aktivnosti“</a:t>
            </a:r>
            <a:endParaRPr dirty="0"/>
          </a:p>
        </p:txBody>
      </p:sp>
      <p:sp>
        <p:nvSpPr>
          <p:cNvPr id="133" name="Google Shape;133;gbdc48db82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dc48db823_0_5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bdc48db82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dc48db823_0_6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bdc48db82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1512559" y="4105941"/>
            <a:ext cx="9144000" cy="81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842"/>
              <a:buNone/>
              <a:defRPr sz="4913" b="1"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/>
              <a:t>Pitanje</a:t>
            </a:r>
            <a:r>
              <a:rPr dirty="0"/>
              <a:t> </a:t>
            </a:r>
            <a:r>
              <a:rPr dirty="0" err="1"/>
              <a:t>muškaraca</a:t>
            </a:r>
            <a:r>
              <a:rPr dirty="0"/>
              <a:t> u </a:t>
            </a:r>
            <a:r>
              <a:rPr dirty="0" err="1"/>
              <a:t>ravnopravnosti</a:t>
            </a:r>
            <a:r>
              <a:rPr dirty="0"/>
              <a:t> </a:t>
            </a:r>
            <a:r>
              <a:rPr dirty="0" err="1"/>
              <a:t>spolova</a:t>
            </a:r>
            <a:endParaRPr sz="4913" b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4083660" y="3346520"/>
            <a:ext cx="40064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broj projekta: 2019-1-CZ01-KA204-061188</a:t>
            </a: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7334" y="181776"/>
            <a:ext cx="2838450" cy="81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5720" y="715017"/>
            <a:ext cx="2484556" cy="240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3095348" cy="29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"/>
          <p:cNvSpPr txBox="1"/>
          <p:nvPr/>
        </p:nvSpPr>
        <p:spPr>
          <a:xfrm>
            <a:off x="1639975" y="3283895"/>
            <a:ext cx="45073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HVALA</a:t>
            </a:r>
            <a:r>
              <a:rPr lang="hr-HR" dirty="0"/>
              <a:t> NA PAŽNJI</a:t>
            </a:r>
            <a:r>
              <a:rPr dirty="0"/>
              <a:t>!</a:t>
            </a:r>
          </a:p>
        </p:txBody>
      </p:sp>
      <p:pic>
        <p:nvPicPr>
          <p:cNvPr id="235" name="Google Shape;2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6861" y="83975"/>
            <a:ext cx="1942739" cy="49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0977" y="151809"/>
            <a:ext cx="1651064" cy="172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9812" y="5789008"/>
            <a:ext cx="5682540" cy="91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809"/>
            <a:ext cx="2509935" cy="234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C6CA7-2228-41EE-A866-1BC1D112E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337" y="1178123"/>
            <a:ext cx="3060686" cy="40809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1" cy="129768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1512550" y="221092"/>
            <a:ext cx="9144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>
              <a:solidFill>
                <a:srgbClr val="00B0F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>
                <a:solidFill>
                  <a:srgbClr val="00B0F0"/>
                </a:solidFill>
              </a:defRPr>
            </a:pPr>
            <a:r>
              <a:rPr dirty="0" err="1"/>
              <a:t>Teme</a:t>
            </a:r>
            <a:r>
              <a:rPr dirty="0"/>
              <a:t> za 2.</a:t>
            </a:r>
            <a:r>
              <a:rPr lang="hr-HR" dirty="0"/>
              <a:t> sesiju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524000" y="1956074"/>
            <a:ext cx="9144000" cy="2358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netradicionalni</a:t>
            </a:r>
            <a:r>
              <a:rPr dirty="0"/>
              <a:t> </a:t>
            </a:r>
            <a:r>
              <a:rPr dirty="0" err="1"/>
              <a:t>izbor</a:t>
            </a:r>
            <a:r>
              <a:rPr dirty="0"/>
              <a:t> </a:t>
            </a:r>
            <a:r>
              <a:rPr dirty="0" err="1"/>
              <a:t>karijere</a:t>
            </a:r>
            <a:r>
              <a:rPr dirty="0"/>
              <a:t> za </a:t>
            </a:r>
            <a:r>
              <a:rPr dirty="0" err="1"/>
              <a:t>muškarce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različiti</a:t>
            </a:r>
            <a:r>
              <a:rPr dirty="0"/>
              <a:t> </a:t>
            </a:r>
            <a:r>
              <a:rPr dirty="0" err="1"/>
              <a:t>scenariji</a:t>
            </a:r>
            <a:r>
              <a:rPr dirty="0"/>
              <a:t> </a:t>
            </a:r>
            <a:r>
              <a:rPr dirty="0" err="1"/>
              <a:t>diskriminacije</a:t>
            </a:r>
            <a:r>
              <a:rPr dirty="0"/>
              <a:t> </a:t>
            </a:r>
            <a:r>
              <a:rPr dirty="0" err="1"/>
              <a:t>muškaraca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lang="hr-HR" dirty="0"/>
              <a:t>zajedničko traženje </a:t>
            </a:r>
            <a:r>
              <a:rPr dirty="0" err="1"/>
              <a:t>rješenja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/>
              <a:t>d</a:t>
            </a:r>
            <a:r>
              <a:rPr dirty="0" err="1"/>
              <a:t>iskriminacija</a:t>
            </a:r>
            <a:r>
              <a:rPr dirty="0"/>
              <a:t> </a:t>
            </a:r>
            <a:r>
              <a:rPr dirty="0" err="1"/>
              <a:t>muškaraca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poslu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/>
              <a:t>stvarni </a:t>
            </a:r>
            <a:r>
              <a:rPr dirty="0" err="1"/>
              <a:t>primjeri</a:t>
            </a:r>
            <a:r>
              <a:rPr dirty="0"/>
              <a:t> </a:t>
            </a:r>
            <a:r>
              <a:rPr dirty="0" err="1"/>
              <a:t>nejednakosti</a:t>
            </a:r>
            <a:r>
              <a:rPr dirty="0"/>
              <a:t> </a:t>
            </a:r>
            <a:r>
              <a:rPr lang="hr-HR" dirty="0"/>
              <a:t>muškaraca </a:t>
            </a:r>
            <a:r>
              <a:rPr dirty="0"/>
              <a:t>u </a:t>
            </a:r>
            <a:r>
              <a:rPr dirty="0" err="1"/>
              <a:t>različitim</a:t>
            </a:r>
            <a:r>
              <a:rPr dirty="0"/>
              <a:t> </a:t>
            </a:r>
            <a:r>
              <a:rPr dirty="0" err="1"/>
              <a:t>europskim</a:t>
            </a:r>
            <a:r>
              <a:rPr dirty="0"/>
              <a:t> </a:t>
            </a:r>
            <a:r>
              <a:rPr dirty="0" err="1"/>
              <a:t>zemljama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3010593" y="4314775"/>
            <a:ext cx="690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/>
              <a:t>Koja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vaša</a:t>
            </a:r>
            <a:r>
              <a:rPr dirty="0"/>
              <a:t> </a:t>
            </a:r>
            <a:r>
              <a:rPr dirty="0" err="1"/>
              <a:t>očekivanja</a:t>
            </a:r>
            <a:r>
              <a:rPr dirty="0"/>
              <a:t> od 2. </a:t>
            </a:r>
            <a:r>
              <a:rPr lang="hr-HR" dirty="0"/>
              <a:t>sesije</a:t>
            </a:r>
            <a:r>
              <a:rPr dirty="0"/>
              <a:t>?</a:t>
            </a:r>
            <a:endParaRPr sz="2400" b="1"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subTitle" idx="1"/>
          </p:nvPr>
        </p:nvSpPr>
        <p:spPr>
          <a:xfrm>
            <a:off x="1524000" y="2711250"/>
            <a:ext cx="91440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t>Koji su netradicionalni odabiri karijere za muškarce?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t>Koji bi se izbor karijere u vašoj zemlji smatrao čudnim ili neobičnim?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" name="Google Shape;104;p4"/>
          <p:cNvSpPr txBox="1">
            <a:spLocks noGrp="1"/>
          </p:cNvSpPr>
          <p:nvPr>
            <p:ph type="ctrTitle"/>
          </p:nvPr>
        </p:nvSpPr>
        <p:spPr>
          <a:xfrm>
            <a:off x="1524000" y="1122370"/>
            <a:ext cx="91440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KARIJERA I MUŠKARCI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1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5f12fa38b_0_0"/>
          <p:cNvSpPr txBox="1">
            <a:spLocks noGrp="1"/>
          </p:cNvSpPr>
          <p:nvPr>
            <p:ph type="subTitle" idx="1"/>
          </p:nvPr>
        </p:nvSpPr>
        <p:spPr>
          <a:xfrm>
            <a:off x="1424000" y="938975"/>
            <a:ext cx="91440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070"/>
              <a:buNone/>
            </a:pPr>
            <a:endParaRPr sz="85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Računovođa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Glumac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Astronom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Pisac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Dadilja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Pekar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Vozač</a:t>
            </a:r>
            <a:r>
              <a:rPr dirty="0"/>
              <a:t> </a:t>
            </a:r>
            <a:r>
              <a:rPr dirty="0" err="1"/>
              <a:t>autobusa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Čistač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Učitelj</a:t>
            </a:r>
            <a:r>
              <a:rPr dirty="0"/>
              <a:t> u </a:t>
            </a:r>
            <a:r>
              <a:rPr dirty="0" err="1"/>
              <a:t>osnovnoj</a:t>
            </a:r>
            <a:r>
              <a:rPr dirty="0"/>
              <a:t> </a:t>
            </a:r>
            <a:r>
              <a:rPr dirty="0" err="1"/>
              <a:t>školi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Cvjećar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Odgajatelj</a:t>
            </a:r>
            <a:r>
              <a:rPr lang="hr-HR" dirty="0"/>
              <a:t> </a:t>
            </a:r>
            <a:r>
              <a:rPr dirty="0"/>
              <a:t>u </a:t>
            </a:r>
            <a:r>
              <a:rPr dirty="0" err="1"/>
              <a:t>vrtiću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Knjižničar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Model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Spiker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/>
              <a:t>Medicinski tehničar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Fotograf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/>
              <a:t>Tajnik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Prodavač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  <a:defRPr sz="8150"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Prevoditelj</a:t>
            </a: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447"/>
              <a:buNone/>
            </a:pPr>
            <a:endParaRPr sz="815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2" name="Google Shape;112;gd5f12fa38b_0_0"/>
          <p:cNvSpPr txBox="1">
            <a:spLocks noGrp="1"/>
          </p:cNvSpPr>
          <p:nvPr>
            <p:ph type="ctrTitle"/>
          </p:nvPr>
        </p:nvSpPr>
        <p:spPr>
          <a:xfrm>
            <a:off x="1524000" y="11"/>
            <a:ext cx="91440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IZBOR KARIJERE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3" name="Google Shape;113;gd5f12fa38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d5f12fa38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subTitle" idx="1"/>
          </p:nvPr>
        </p:nvSpPr>
        <p:spPr>
          <a:xfrm>
            <a:off x="1512558" y="2822196"/>
            <a:ext cx="9144000" cy="2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Učitelj</a:t>
            </a:r>
            <a:r>
              <a:rPr dirty="0"/>
              <a:t> u </a:t>
            </a:r>
            <a:r>
              <a:rPr dirty="0" err="1"/>
              <a:t>osnovnoj</a:t>
            </a:r>
            <a:r>
              <a:rPr dirty="0"/>
              <a:t> </a:t>
            </a:r>
            <a:r>
              <a:rPr dirty="0" err="1"/>
              <a:t>školi</a:t>
            </a:r>
            <a:r>
              <a:rPr dirty="0"/>
              <a:t> / </a:t>
            </a:r>
            <a:r>
              <a:rPr dirty="0" err="1"/>
              <a:t>vrtiću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Tinejdžer</a:t>
            </a:r>
            <a:r>
              <a:rPr dirty="0"/>
              <a:t> koji </a:t>
            </a:r>
            <a:r>
              <a:rPr dirty="0" err="1"/>
              <a:t>želi</a:t>
            </a:r>
            <a:r>
              <a:rPr dirty="0"/>
              <a:t> </a:t>
            </a:r>
            <a:r>
              <a:rPr dirty="0" err="1"/>
              <a:t>studirati</a:t>
            </a:r>
            <a:r>
              <a:rPr dirty="0"/>
              <a:t> za </a:t>
            </a:r>
            <a:r>
              <a:rPr dirty="0" err="1"/>
              <a:t>medicinsku</a:t>
            </a:r>
            <a:r>
              <a:rPr dirty="0"/>
              <a:t> </a:t>
            </a:r>
            <a:r>
              <a:rPr dirty="0" err="1"/>
              <a:t>sestru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Muškarac</a:t>
            </a:r>
            <a:r>
              <a:rPr dirty="0"/>
              <a:t> </a:t>
            </a:r>
            <a:r>
              <a:rPr dirty="0" err="1"/>
              <a:t>kao</a:t>
            </a:r>
            <a:r>
              <a:rPr dirty="0"/>
              <a:t> </a:t>
            </a:r>
            <a:r>
              <a:rPr dirty="0" err="1"/>
              <a:t>žrtva</a:t>
            </a:r>
            <a:r>
              <a:rPr dirty="0"/>
              <a:t> </a:t>
            </a:r>
            <a:r>
              <a:rPr dirty="0" err="1"/>
              <a:t>obiteljskog</a:t>
            </a:r>
            <a:r>
              <a:rPr dirty="0"/>
              <a:t> </a:t>
            </a:r>
            <a:r>
              <a:rPr dirty="0" err="1"/>
              <a:t>zlostavljanja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Muškarac</a:t>
            </a:r>
            <a:r>
              <a:rPr dirty="0"/>
              <a:t> </a:t>
            </a:r>
            <a:r>
              <a:rPr dirty="0" err="1"/>
              <a:t>kao</a:t>
            </a:r>
            <a:r>
              <a:rPr dirty="0"/>
              <a:t> </a:t>
            </a:r>
            <a:r>
              <a:rPr dirty="0" err="1"/>
              <a:t>žrtva</a:t>
            </a:r>
            <a:r>
              <a:rPr dirty="0"/>
              <a:t> </a:t>
            </a:r>
            <a:r>
              <a:rPr dirty="0" err="1"/>
              <a:t>uznemiravanja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poslu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Muškarac</a:t>
            </a:r>
            <a:r>
              <a:rPr dirty="0"/>
              <a:t> koji </a:t>
            </a:r>
            <a:r>
              <a:rPr dirty="0" err="1"/>
              <a:t>izražava</a:t>
            </a:r>
            <a:r>
              <a:rPr dirty="0"/>
              <a:t> </a:t>
            </a:r>
            <a:r>
              <a:rPr dirty="0" err="1"/>
              <a:t>svoje</a:t>
            </a:r>
            <a:r>
              <a:rPr dirty="0"/>
              <a:t> </a:t>
            </a:r>
            <a:r>
              <a:rPr dirty="0" err="1"/>
              <a:t>osjećaje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Muškarac</a:t>
            </a:r>
            <a:r>
              <a:rPr dirty="0"/>
              <a:t> koji </a:t>
            </a:r>
            <a:r>
              <a:rPr dirty="0" err="1"/>
              <a:t>traži</a:t>
            </a:r>
            <a:r>
              <a:rPr dirty="0"/>
              <a:t> </a:t>
            </a:r>
            <a:r>
              <a:rPr dirty="0" err="1"/>
              <a:t>fleksibilno</a:t>
            </a:r>
            <a:r>
              <a:rPr dirty="0"/>
              <a:t> </a:t>
            </a:r>
            <a:r>
              <a:rPr dirty="0" err="1"/>
              <a:t>radno</a:t>
            </a:r>
            <a:r>
              <a:rPr dirty="0"/>
              <a:t> </a:t>
            </a:r>
            <a:r>
              <a:rPr dirty="0" err="1"/>
              <a:t>vrijeme</a:t>
            </a:r>
            <a:r>
              <a:rPr dirty="0"/>
              <a:t> </a:t>
            </a:r>
            <a:r>
              <a:rPr dirty="0" err="1"/>
              <a:t>jer</a:t>
            </a:r>
            <a:r>
              <a:rPr dirty="0"/>
              <a:t> se brine o </a:t>
            </a:r>
            <a:r>
              <a:rPr dirty="0" err="1"/>
              <a:t>svojoj</a:t>
            </a:r>
            <a:r>
              <a:rPr dirty="0"/>
              <a:t> </a:t>
            </a:r>
            <a:r>
              <a:rPr dirty="0" err="1"/>
              <a:t>djeci</a:t>
            </a:r>
            <a:r>
              <a:rPr dirty="0"/>
              <a:t> 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ctrTitle"/>
          </p:nvPr>
        </p:nvSpPr>
        <p:spPr>
          <a:xfrm>
            <a:off x="1337388" y="699480"/>
            <a:ext cx="9144000" cy="180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NERAVNOPRAVNOST SPOLOVA</a:t>
            </a:r>
            <a:r>
              <a:rPr lang="hr-HR" dirty="0">
                <a:solidFill>
                  <a:srgbClr val="00B0F0"/>
                </a:solidFill>
                <a:latin typeface="Avenir"/>
                <a:sym typeface="Avenir"/>
              </a:rPr>
              <a:t> - </a:t>
            </a:r>
            <a:r>
              <a:rPr dirty="0"/>
              <a:t>SCENARIJI</a:t>
            </a:r>
            <a:endParaRPr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1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dc48db823_0_0"/>
          <p:cNvSpPr txBox="1">
            <a:spLocks noGrp="1"/>
          </p:cNvSpPr>
          <p:nvPr>
            <p:ph type="subTitle" idx="1"/>
          </p:nvPr>
        </p:nvSpPr>
        <p:spPr>
          <a:xfrm>
            <a:off x="1524000" y="2569500"/>
            <a:ext cx="9144000" cy="26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Kako</a:t>
            </a:r>
            <a:r>
              <a:rPr dirty="0"/>
              <a:t> se </a:t>
            </a:r>
            <a:r>
              <a:rPr dirty="0" err="1"/>
              <a:t>muškarac</a:t>
            </a:r>
            <a:r>
              <a:rPr dirty="0"/>
              <a:t> </a:t>
            </a:r>
            <a:r>
              <a:rPr dirty="0" err="1"/>
              <a:t>ponaša</a:t>
            </a:r>
            <a:r>
              <a:rPr dirty="0"/>
              <a:t> u </a:t>
            </a:r>
            <a:r>
              <a:rPr dirty="0" err="1"/>
              <a:t>ovoj</a:t>
            </a:r>
            <a:r>
              <a:rPr dirty="0"/>
              <a:t> </a:t>
            </a:r>
            <a:r>
              <a:rPr dirty="0" err="1"/>
              <a:t>specifičnoj</a:t>
            </a:r>
            <a:r>
              <a:rPr dirty="0"/>
              <a:t> </a:t>
            </a:r>
            <a:r>
              <a:rPr dirty="0" err="1"/>
              <a:t>situaciji</a:t>
            </a:r>
            <a:r>
              <a:rPr dirty="0"/>
              <a:t>? 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Kako</a:t>
            </a:r>
            <a:r>
              <a:rPr dirty="0"/>
              <a:t> ga </a:t>
            </a:r>
            <a:r>
              <a:rPr dirty="0" err="1"/>
              <a:t>društvo</a:t>
            </a:r>
            <a:r>
              <a:rPr dirty="0"/>
              <a:t> </a:t>
            </a:r>
            <a:r>
              <a:rPr dirty="0" err="1"/>
              <a:t>doživljava</a:t>
            </a:r>
            <a:r>
              <a:rPr dirty="0"/>
              <a:t>? 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Zašto</a:t>
            </a:r>
            <a:r>
              <a:rPr dirty="0"/>
              <a:t> </a:t>
            </a:r>
            <a:r>
              <a:rPr dirty="0" err="1"/>
              <a:t>ima</a:t>
            </a:r>
            <a:r>
              <a:rPr dirty="0"/>
              <a:t> </a:t>
            </a:r>
            <a:r>
              <a:rPr dirty="0" err="1"/>
              <a:t>poteškoća</a:t>
            </a:r>
            <a:r>
              <a:rPr dirty="0"/>
              <a:t>? 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Koji </a:t>
            </a:r>
            <a:r>
              <a:rPr dirty="0" err="1"/>
              <a:t>biste</a:t>
            </a:r>
            <a:r>
              <a:rPr dirty="0"/>
              <a:t> mu </a:t>
            </a:r>
            <a:r>
              <a:rPr dirty="0" err="1"/>
              <a:t>savjet</a:t>
            </a:r>
            <a:r>
              <a:rPr dirty="0"/>
              <a:t> </a:t>
            </a:r>
            <a:r>
              <a:rPr dirty="0" err="1"/>
              <a:t>dali</a:t>
            </a:r>
            <a:r>
              <a:rPr dirty="0"/>
              <a:t>? 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Što</a:t>
            </a:r>
            <a:r>
              <a:rPr dirty="0"/>
              <a:t> </a:t>
            </a:r>
            <a:r>
              <a:rPr dirty="0" err="1"/>
              <a:t>možemo</a:t>
            </a:r>
            <a:r>
              <a:rPr dirty="0"/>
              <a:t> </a:t>
            </a:r>
            <a:r>
              <a:rPr dirty="0" err="1"/>
              <a:t>učiniti</a:t>
            </a:r>
            <a:r>
              <a:rPr dirty="0"/>
              <a:t> da </a:t>
            </a:r>
            <a:r>
              <a:rPr dirty="0" err="1"/>
              <a:t>utječemo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promjene</a:t>
            </a:r>
            <a:r>
              <a:rPr dirty="0"/>
              <a:t> u </a:t>
            </a:r>
            <a:r>
              <a:rPr dirty="0" err="1"/>
              <a:t>društvu</a:t>
            </a:r>
            <a:r>
              <a:rPr dirty="0"/>
              <a:t>/</a:t>
            </a:r>
            <a:r>
              <a:rPr dirty="0" err="1"/>
              <a:t>radnom</a:t>
            </a:r>
            <a:r>
              <a:rPr dirty="0"/>
              <a:t> </a:t>
            </a:r>
            <a:r>
              <a:rPr dirty="0" err="1"/>
              <a:t>mjestu</a:t>
            </a:r>
            <a:r>
              <a:rPr dirty="0"/>
              <a:t>?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gbdc48db823_0_0"/>
          <p:cNvSpPr txBox="1">
            <a:spLocks noGrp="1"/>
          </p:cNvSpPr>
          <p:nvPr>
            <p:ph type="ctrTitle"/>
          </p:nvPr>
        </p:nvSpPr>
        <p:spPr>
          <a:xfrm>
            <a:off x="1524000" y="617199"/>
            <a:ext cx="9144000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Raspravljajmo!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9" name="Google Shape;129;gbdc48db82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bdc48db82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dc48db823_0_7"/>
          <p:cNvSpPr txBox="1">
            <a:spLocks noGrp="1"/>
          </p:cNvSpPr>
          <p:nvPr>
            <p:ph type="subTitle" idx="1"/>
          </p:nvPr>
        </p:nvSpPr>
        <p:spPr>
          <a:xfrm>
            <a:off x="1524000" y="3004900"/>
            <a:ext cx="9144000" cy="2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Koji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mogući</a:t>
            </a:r>
            <a:r>
              <a:rPr dirty="0"/>
              <a:t> </a:t>
            </a:r>
            <a:r>
              <a:rPr lang="hr-HR" dirty="0"/>
              <a:t>problemi </a:t>
            </a:r>
            <a:r>
              <a:rPr dirty="0"/>
              <a:t>s </a:t>
            </a:r>
            <a:r>
              <a:rPr dirty="0" err="1"/>
              <a:t>kojima</a:t>
            </a:r>
            <a:r>
              <a:rPr dirty="0"/>
              <a:t> se </a:t>
            </a:r>
            <a:r>
              <a:rPr dirty="0" err="1"/>
              <a:t>muškarci</a:t>
            </a:r>
            <a:r>
              <a:rPr dirty="0"/>
              <a:t> </a:t>
            </a:r>
            <a:r>
              <a:rPr dirty="0" err="1"/>
              <a:t>suočavaju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poslu</a:t>
            </a:r>
            <a:r>
              <a:rPr dirty="0"/>
              <a:t>?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proces</a:t>
            </a:r>
            <a:r>
              <a:rPr dirty="0"/>
              <a:t> </a:t>
            </a:r>
            <a:r>
              <a:rPr dirty="0" err="1"/>
              <a:t>zapošljavanja</a:t>
            </a:r>
            <a:r>
              <a:rPr dirty="0"/>
              <a:t>?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kodeks</a:t>
            </a:r>
            <a:r>
              <a:rPr dirty="0"/>
              <a:t> </a:t>
            </a:r>
            <a:r>
              <a:rPr dirty="0" err="1"/>
              <a:t>odijevanja</a:t>
            </a:r>
            <a:r>
              <a:rPr dirty="0"/>
              <a:t>?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fleksibilno</a:t>
            </a:r>
            <a:r>
              <a:rPr dirty="0"/>
              <a:t> </a:t>
            </a:r>
            <a:r>
              <a:rPr dirty="0" err="1"/>
              <a:t>radno</a:t>
            </a:r>
            <a:r>
              <a:rPr dirty="0"/>
              <a:t> </a:t>
            </a:r>
            <a:r>
              <a:rPr dirty="0" err="1"/>
              <a:t>vrijeme</a:t>
            </a:r>
            <a:r>
              <a:rPr dirty="0"/>
              <a:t>?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roditeljski</a:t>
            </a:r>
            <a:r>
              <a:rPr dirty="0"/>
              <a:t> </a:t>
            </a:r>
            <a:r>
              <a:rPr dirty="0" err="1"/>
              <a:t>dopust</a:t>
            </a:r>
            <a:r>
              <a:rPr dirty="0"/>
              <a:t>?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?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?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gbdc48db823_0_7"/>
          <p:cNvSpPr txBox="1">
            <a:spLocks noGrp="1"/>
          </p:cNvSpPr>
          <p:nvPr>
            <p:ph type="ctrTitle"/>
          </p:nvPr>
        </p:nvSpPr>
        <p:spPr>
          <a:xfrm>
            <a:off x="1384041" y="33558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DISKRIMINACIJA MUŠKARACA NA RADNOM MJESTU</a:t>
            </a:r>
            <a:endParaRPr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7" name="Google Shape;137;gbdc48db823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bdc48db823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dc48db823_0_55"/>
          <p:cNvSpPr txBox="1">
            <a:spLocks noGrp="1"/>
          </p:cNvSpPr>
          <p:nvPr>
            <p:ph type="subTitle" idx="1"/>
          </p:nvPr>
        </p:nvSpPr>
        <p:spPr>
          <a:xfrm>
            <a:off x="1524000" y="3004900"/>
            <a:ext cx="9144000" cy="2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t>Što mislite o ishodu sudske odluke?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t>Da li se slična situacija se ikad dogodila vama, vašim prijateljima ili poznanicima?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t>Što bi se dogodilo da se ista situacija dogodila i u vašoj zemlji?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4" name="Google Shape;144;gbdc48db823_0_55"/>
          <p:cNvSpPr txBox="1">
            <a:spLocks noGrp="1"/>
          </p:cNvSpPr>
          <p:nvPr>
            <p:ph type="ctrTitle"/>
          </p:nvPr>
        </p:nvSpPr>
        <p:spPr>
          <a:xfrm>
            <a:off x="1440024" y="869992"/>
            <a:ext cx="9144000" cy="18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100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DISKRIMINACIJA MUŠKARACA NA RADNOM MJESTU:</a:t>
            </a:r>
            <a:endParaRPr sz="5100"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100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ISKUSTVO U EU</a:t>
            </a:r>
            <a:endParaRPr sz="5100"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5" name="Google Shape;145;gbdc48db823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bdc48db823_0_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dc48db823_0_62"/>
          <p:cNvSpPr txBox="1">
            <a:spLocks noGrp="1"/>
          </p:cNvSpPr>
          <p:nvPr>
            <p:ph type="subTitle" idx="1"/>
          </p:nvPr>
        </p:nvSpPr>
        <p:spPr>
          <a:xfrm>
            <a:off x="2027854" y="2792301"/>
            <a:ext cx="9144000" cy="98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tri </a:t>
            </a:r>
            <a:r>
              <a:rPr dirty="0" err="1"/>
              <a:t>ključne</a:t>
            </a:r>
            <a:r>
              <a:rPr dirty="0"/>
              <a:t> </a:t>
            </a:r>
            <a:r>
              <a:rPr dirty="0" err="1"/>
              <a:t>riječi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naučili</a:t>
            </a:r>
            <a:r>
              <a:rPr dirty="0"/>
              <a:t> </a:t>
            </a:r>
            <a:r>
              <a:rPr dirty="0" err="1"/>
              <a:t>tijekom</a:t>
            </a:r>
            <a:r>
              <a:rPr dirty="0"/>
              <a:t> </a:t>
            </a:r>
            <a:r>
              <a:rPr dirty="0" err="1"/>
              <a:t>ove</a:t>
            </a:r>
            <a:r>
              <a:rPr dirty="0"/>
              <a:t> </a:t>
            </a:r>
            <a:r>
              <a:rPr dirty="0" err="1"/>
              <a:t>radionice</a:t>
            </a:r>
            <a:r>
              <a:rPr dirty="0"/>
              <a:t>?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2" name="Google Shape;152;gbdc48db823_0_62"/>
          <p:cNvSpPr txBox="1">
            <a:spLocks noGrp="1"/>
          </p:cNvSpPr>
          <p:nvPr>
            <p:ph type="ctrTitle"/>
          </p:nvPr>
        </p:nvSpPr>
        <p:spPr>
          <a:xfrm>
            <a:off x="1234751" y="1418253"/>
            <a:ext cx="9144000" cy="74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100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EVALUACIJA</a:t>
            </a:r>
            <a:endParaRPr sz="5100"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3" name="Google Shape;153;gbdc48db823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bdc48db823_0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327</Words>
  <Application>Microsoft Office PowerPoint</Application>
  <PresentationFormat>Widescreen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</vt:lpstr>
      <vt:lpstr>Calibri</vt:lpstr>
      <vt:lpstr>Office Theme</vt:lpstr>
      <vt:lpstr>PowerPoint Presentation</vt:lpstr>
      <vt:lpstr>    Teme za 2. sesiju</vt:lpstr>
      <vt:lpstr>KARIJERA I MUŠKARCI</vt:lpstr>
      <vt:lpstr>IZBOR KARIJERE</vt:lpstr>
      <vt:lpstr>NERAVNOPRAVNOST SPOLOVA - SCENARIJI</vt:lpstr>
      <vt:lpstr>Raspravljajmo!</vt:lpstr>
      <vt:lpstr>DISKRIMINACIJA MUŠKARACA NA RADNOM MJESTU</vt:lpstr>
      <vt:lpstr>DISKRIMINACIJA MUŠKARACA NA RADNOM MJESTU: ISKUSTVO U EU</vt:lpstr>
      <vt:lpstr>EVALUACIJA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Njemacki</cp:lastModifiedBy>
  <cp:revision>7</cp:revision>
  <cp:lastPrinted>2021-06-11T11:21:26Z</cp:lastPrinted>
  <dcterms:created xsi:type="dcterms:W3CDTF">2019-11-26T09:38:35Z</dcterms:created>
  <dcterms:modified xsi:type="dcterms:W3CDTF">2022-03-29T11:12:02Z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0x010100D134C84D60CE1B4E97806DBAD0F65597</vt:lpwstr>
  </property>
</Properties>
</file>