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72" r:id="rId8"/>
    <p:sldId id="262" r:id="rId9"/>
    <p:sldId id="263" r:id="rId10"/>
    <p:sldId id="264" r:id="rId11"/>
    <p:sldId id="265" r:id="rId12"/>
    <p:sldId id="266" r:id="rId13"/>
    <p:sldId id="267" r:id="rId14"/>
    <p:sldId id="268" r:id="rId15"/>
    <p:sldId id="269" r:id="rId16"/>
    <p:sldId id="270" r:id="rId17"/>
    <p:sldId id="271" r:id="rId1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2" roundtripDataSignature="AMtx7mjiGxMGeGY248+eE8osMFtUI9p10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7"/>
  </p:normalViewPr>
  <p:slideViewPr>
    <p:cSldViewPr snapToGrid="0">
      <p:cViewPr varScale="1">
        <p:scale>
          <a:sx n="82" d="100"/>
          <a:sy n="82" d="100"/>
        </p:scale>
        <p:origin x="691"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0" name="Google Shape;180;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8" name="Google Shape;18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5" name="Google Shape;195;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3" name="Google Shape;203;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8" name="Google Shape;10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3" name="Google Shape;123;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05855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1" name="Google Shape;131;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2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2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2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2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2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2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6"/>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2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p:nvPr/>
        </p:nvSpPr>
        <p:spPr>
          <a:xfrm>
            <a:off x="4083660" y="3346520"/>
            <a:ext cx="4006456" cy="30777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defRPr sz="1400" b="1">
                <a:solidFill>
                  <a:schemeClr val="dk1"/>
                </a:solidFill>
                <a:latin typeface="Avenir"/>
                <a:ea typeface="Avenir"/>
                <a:cs typeface="Avenir"/>
                <a:sym typeface="Avenir"/>
              </a:defRPr>
            </a:pPr>
            <a:r>
              <a:t>broj projekta: 2019-1-CZ01-KA204-061188</a:t>
            </a:r>
          </a:p>
        </p:txBody>
      </p:sp>
      <p:pic>
        <p:nvPicPr>
          <p:cNvPr id="85" name="Google Shape;85;p1"/>
          <p:cNvPicPr preferRelativeResize="0"/>
          <p:nvPr/>
        </p:nvPicPr>
        <p:blipFill rotWithShape="1">
          <a:blip r:embed="rId3">
            <a:alphaModFix/>
          </a:blip>
          <a:srcRect/>
          <a:stretch/>
        </p:blipFill>
        <p:spPr>
          <a:xfrm>
            <a:off x="9237334" y="181776"/>
            <a:ext cx="2838450" cy="810986"/>
          </a:xfrm>
          <a:prstGeom prst="rect">
            <a:avLst/>
          </a:prstGeom>
          <a:noFill/>
          <a:ln>
            <a:noFill/>
          </a:ln>
        </p:spPr>
      </p:pic>
      <p:pic>
        <p:nvPicPr>
          <p:cNvPr id="86" name="Google Shape;86;p1"/>
          <p:cNvPicPr preferRelativeResize="0"/>
          <p:nvPr/>
        </p:nvPicPr>
        <p:blipFill rotWithShape="1">
          <a:blip r:embed="rId4">
            <a:alphaModFix/>
          </a:blip>
          <a:srcRect/>
          <a:stretch/>
        </p:blipFill>
        <p:spPr>
          <a:xfrm>
            <a:off x="4805720" y="715017"/>
            <a:ext cx="2484556" cy="2405681"/>
          </a:xfrm>
          <a:prstGeom prst="rect">
            <a:avLst/>
          </a:prstGeom>
          <a:noFill/>
          <a:ln>
            <a:noFill/>
          </a:ln>
        </p:spPr>
      </p:pic>
      <p:sp>
        <p:nvSpPr>
          <p:cNvPr id="88" name="Google Shape;88;p1"/>
          <p:cNvSpPr txBox="1">
            <a:spLocks noGrp="1"/>
          </p:cNvSpPr>
          <p:nvPr>
            <p:ph type="subTitle" idx="1"/>
          </p:nvPr>
        </p:nvSpPr>
        <p:spPr>
          <a:xfrm>
            <a:off x="1524000" y="4087090"/>
            <a:ext cx="9144000" cy="1170709"/>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defRPr b="1"/>
            </a:pPr>
            <a:r>
              <a:t>Izgradimo akcijski plan za ravnopravnost spolova</a:t>
            </a:r>
          </a:p>
        </p:txBody>
      </p:sp>
      <p:pic>
        <p:nvPicPr>
          <p:cNvPr id="89" name="Google Shape;89;p1"/>
          <p:cNvPicPr preferRelativeResize="0"/>
          <p:nvPr/>
        </p:nvPicPr>
        <p:blipFill rotWithShape="1">
          <a:blip r:embed="rId5">
            <a:alphaModFix/>
          </a:blip>
          <a:srcRect/>
          <a:stretch/>
        </p:blipFill>
        <p:spPr>
          <a:xfrm>
            <a:off x="152400" y="152400"/>
            <a:ext cx="2552700" cy="2447925"/>
          </a:xfrm>
          <a:prstGeom prst="rect">
            <a:avLst/>
          </a:prstGeom>
          <a:noFill/>
          <a:ln>
            <a:noFill/>
          </a:ln>
        </p:spPr>
      </p:pic>
      <p:pic>
        <p:nvPicPr>
          <p:cNvPr id="8" name="Google Shape;89;p1">
            <a:extLst>
              <a:ext uri="{FF2B5EF4-FFF2-40B4-BE49-F238E27FC236}">
                <a16:creationId xmlns:a16="http://schemas.microsoft.com/office/drawing/2014/main" id="{CB95FF36-1CCF-D246-A13D-6E640DFDAFAC}"/>
              </a:ext>
            </a:extLst>
          </p:cNvPr>
          <p:cNvPicPr preferRelativeResize="0"/>
          <p:nvPr/>
        </p:nvPicPr>
        <p:blipFill rotWithShape="1">
          <a:blip r:embed="rId6">
            <a:alphaModFix/>
          </a:blip>
          <a:srcRect/>
          <a:stretch/>
        </p:blipFill>
        <p:spPr>
          <a:xfrm>
            <a:off x="3068180" y="5837558"/>
            <a:ext cx="4851363" cy="99818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9"/>
          <p:cNvSpPr txBox="1">
            <a:spLocks noGrp="1"/>
          </p:cNvSpPr>
          <p:nvPr>
            <p:ph type="subTitle" idx="1"/>
          </p:nvPr>
        </p:nvSpPr>
        <p:spPr>
          <a:xfrm>
            <a:off x="1524000" y="2050830"/>
            <a:ext cx="9144000" cy="3470564"/>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t>Što se tiče pisanja SMART ciljeva, budite spremni postaviti puno pitanja sebi i ostalim članovima tima. Odgovori će vam pomoći da preciznije prilagodite svoju strategiju, osiguravajući da su ciljevi nešto što je zapravo dostižno. Iako biste trebali biti što realniji, važno je pisanju SMART ciljeva pristupiti s pozitivnim stavom. Naposlijetku, ovo je nešto što želite postići</a:t>
            </a:r>
          </a:p>
          <a:p>
            <a:pPr marL="0" lvl="0" indent="0" algn="ctr" rtl="0">
              <a:lnSpc>
                <a:spcPct val="90000"/>
              </a:lnSpc>
              <a:spcBef>
                <a:spcPts val="1000"/>
              </a:spcBef>
              <a:spcAft>
                <a:spcPts val="0"/>
              </a:spcAft>
              <a:buClr>
                <a:schemeClr val="dk1"/>
              </a:buClr>
              <a:buSzPts val="2400"/>
              <a:buNone/>
            </a:pPr>
            <a:br>
              <a:rPr lang="it-IT"/>
            </a:br>
            <a:endParaRPr/>
          </a:p>
        </p:txBody>
      </p:sp>
      <p:sp>
        <p:nvSpPr>
          <p:cNvPr id="150" name="Google Shape;150;p9"/>
          <p:cNvSpPr txBox="1">
            <a:spLocks noGrp="1"/>
          </p:cNvSpPr>
          <p:nvPr>
            <p:ph type="ctrTitle"/>
          </p:nvPr>
        </p:nvSpPr>
        <p:spPr>
          <a:xfrm>
            <a:off x="1385454" y="302516"/>
            <a:ext cx="9144000" cy="129768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Najlakši način za pisanje SMART plana</a:t>
            </a:r>
            <a:endParaRPr sz="4000">
              <a:solidFill>
                <a:srgbClr val="00B0F0"/>
              </a:solidFill>
            </a:endParaRPr>
          </a:p>
        </p:txBody>
      </p:sp>
      <p:pic>
        <p:nvPicPr>
          <p:cNvPr id="151" name="Google Shape;151;p9"/>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20EA33A0-D75C-CF4C-A4AE-6C29923F51CA}"/>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10"/>
          <p:cNvSpPr txBox="1">
            <a:spLocks noGrp="1"/>
          </p:cNvSpPr>
          <p:nvPr>
            <p:ph type="ctrTitle"/>
          </p:nvPr>
        </p:nvSpPr>
        <p:spPr>
          <a:xfrm>
            <a:off x="1522617" y="246182"/>
            <a:ext cx="9144000" cy="660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Radni list SMART plana</a:t>
            </a:r>
            <a:endParaRPr sz="4000" dirty="0">
              <a:solidFill>
                <a:srgbClr val="00B0F0"/>
              </a:solidFill>
            </a:endParaRPr>
          </a:p>
        </p:txBody>
      </p:sp>
      <p:pic>
        <p:nvPicPr>
          <p:cNvPr id="158" name="Google Shape;158;p10"/>
          <p:cNvPicPr preferRelativeResize="0"/>
          <p:nvPr/>
        </p:nvPicPr>
        <p:blipFill rotWithShape="1">
          <a:blip r:embed="rId3">
            <a:alphaModFix/>
          </a:blip>
          <a:srcRect/>
          <a:stretch/>
        </p:blipFill>
        <p:spPr>
          <a:xfrm>
            <a:off x="10668000" y="221150"/>
            <a:ext cx="1340231" cy="1297684"/>
          </a:xfrm>
          <a:prstGeom prst="rect">
            <a:avLst/>
          </a:prstGeom>
          <a:noFill/>
          <a:ln>
            <a:noFill/>
          </a:ln>
        </p:spPr>
      </p:pic>
      <p:sp>
        <p:nvSpPr>
          <p:cNvPr id="160" name="Google Shape;160;p10"/>
          <p:cNvSpPr txBox="1">
            <a:spLocks noGrp="1"/>
          </p:cNvSpPr>
          <p:nvPr>
            <p:ph type="subTitle" idx="1"/>
          </p:nvPr>
        </p:nvSpPr>
        <p:spPr>
          <a:xfrm>
            <a:off x="1332779" y="1752441"/>
            <a:ext cx="9144000" cy="3248025"/>
          </a:xfrm>
          <a:prstGeom prst="rect">
            <a:avLst/>
          </a:prstGeom>
          <a:noFill/>
          <a:ln>
            <a:noFill/>
          </a:ln>
        </p:spPr>
        <p:txBody>
          <a:bodyPr spcFirstLastPara="1" wrap="square" lIns="91425" tIns="45700" rIns="91425" bIns="45700" anchor="ctr" anchorCtr="0">
            <a:spAutoFit/>
          </a:bodyPr>
          <a:lstStyle/>
          <a:p>
            <a:pPr marL="0" marR="0" lvl="0" indent="139700" algn="l" rtl="0">
              <a:lnSpc>
                <a:spcPct val="100000"/>
              </a:lnSpc>
              <a:spcBef>
                <a:spcPts val="0"/>
              </a:spcBef>
              <a:spcAft>
                <a:spcPts val="0"/>
              </a:spcAft>
              <a:buClr>
                <a:schemeClr val="dk1"/>
              </a:buClr>
              <a:buSzPts val="1800"/>
              <a:buFont typeface="Arial"/>
              <a:buNone/>
            </a:pPr>
            <a:br>
              <a:rPr lang="it-IT" sz="1800" b="0" i="0" u="none" strike="noStrike" cap="none">
                <a:solidFill>
                  <a:schemeClr val="dk1"/>
                </a:solidFill>
                <a:latin typeface="Arial"/>
                <a:ea typeface="Arial"/>
                <a:cs typeface="Arial"/>
                <a:sym typeface="Arial"/>
              </a:rPr>
            </a:br>
            <a:endParaRPr sz="1800" b="0" i="0" u="none" strike="noStrike" cap="none">
              <a:solidFill>
                <a:schemeClr val="dk1"/>
              </a:solidFill>
              <a:latin typeface="Arial"/>
              <a:ea typeface="Arial"/>
              <a:cs typeface="Arial"/>
              <a:sym typeface="Arial"/>
            </a:endParaRPr>
          </a:p>
          <a:p>
            <a:pPr marL="0" marR="0" lvl="0" indent="13970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Arial"/>
              <a:ea typeface="Arial"/>
              <a:cs typeface="Arial"/>
              <a:sym typeface="Arial"/>
            </a:endParaRPr>
          </a:p>
        </p:txBody>
      </p:sp>
      <p:sp>
        <p:nvSpPr>
          <p:cNvPr id="161" name="Google Shape;161;p10"/>
          <p:cNvSpPr txBox="1"/>
          <p:nvPr/>
        </p:nvSpPr>
        <p:spPr>
          <a:xfrm>
            <a:off x="1128156" y="906247"/>
            <a:ext cx="9731065" cy="517060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defRPr sz="2200">
                <a:solidFill>
                  <a:schemeClr val="dk1"/>
                </a:solidFill>
                <a:latin typeface="Calibri"/>
                <a:ea typeface="Calibri"/>
                <a:cs typeface="Calibri"/>
                <a:sym typeface="Calibri"/>
              </a:defRPr>
            </a:pPr>
            <a:r>
              <a:rPr b="1"/>
              <a:t>Početna</a:t>
            </a:r>
            <a:r>
              <a:t>: napišite CILJ koji imate na umu</a:t>
            </a:r>
            <a:endParaRPr sz="2200" dirty="0"/>
          </a:p>
          <a:p>
            <a:pPr marL="0" marR="0" lvl="0" indent="0" algn="l" rtl="0">
              <a:spcBef>
                <a:spcPts val="0"/>
              </a:spcBef>
              <a:spcAft>
                <a:spcPts val="0"/>
              </a:spcAft>
              <a:buNone/>
            </a:pPr>
            <a:endParaRPr sz="2200" dirty="0">
              <a:solidFill>
                <a:schemeClr val="dk1"/>
              </a:solidFill>
              <a:latin typeface="Calibri"/>
              <a:ea typeface="Calibri"/>
              <a:cs typeface="Calibri"/>
              <a:sym typeface="Calibri"/>
            </a:endParaRPr>
          </a:p>
          <a:p>
            <a:pPr marL="0" marR="0" lvl="0" indent="0" algn="l" rtl="0">
              <a:spcBef>
                <a:spcPts val="0"/>
              </a:spcBef>
              <a:spcAft>
                <a:spcPts val="0"/>
              </a:spcAft>
              <a:buNone/>
              <a:defRPr sz="2200">
                <a:solidFill>
                  <a:schemeClr val="dk1"/>
                </a:solidFill>
                <a:latin typeface="Calibri"/>
                <a:ea typeface="Calibri"/>
                <a:cs typeface="Calibri"/>
                <a:sym typeface="Calibri"/>
              </a:defRPr>
            </a:pPr>
            <a:r>
              <a:rPr b="1"/>
              <a:t>Specifično</a:t>
            </a:r>
            <a:r>
              <a:t>: Što želite postići? Koga treba uključiti? Kada to želite učiniti? Zašto je to cilj?</a:t>
            </a:r>
            <a:endParaRPr sz="2200" dirty="0"/>
          </a:p>
          <a:p>
            <a:pPr marL="0" marR="0" lvl="0" indent="0" algn="l" rtl="0">
              <a:spcBef>
                <a:spcPts val="0"/>
              </a:spcBef>
              <a:spcAft>
                <a:spcPts val="0"/>
              </a:spcAft>
              <a:buNone/>
            </a:pPr>
            <a:endParaRPr sz="2200" dirty="0">
              <a:solidFill>
                <a:schemeClr val="dk1"/>
              </a:solidFill>
              <a:latin typeface="Calibri"/>
              <a:ea typeface="Calibri"/>
              <a:cs typeface="Calibri"/>
              <a:sym typeface="Calibri"/>
            </a:endParaRPr>
          </a:p>
          <a:p>
            <a:pPr marL="0" marR="0" lvl="0" indent="0" algn="l" rtl="0">
              <a:spcBef>
                <a:spcPts val="0"/>
              </a:spcBef>
              <a:spcAft>
                <a:spcPts val="0"/>
              </a:spcAft>
              <a:buNone/>
              <a:defRPr sz="2200">
                <a:solidFill>
                  <a:schemeClr val="dk1"/>
                </a:solidFill>
                <a:latin typeface="Calibri"/>
                <a:ea typeface="Calibri"/>
                <a:cs typeface="Calibri"/>
                <a:sym typeface="Calibri"/>
              </a:defRPr>
            </a:pPr>
            <a:r>
              <a:rPr b="1"/>
              <a:t>Mjerljiv</a:t>
            </a:r>
            <a:r>
              <a:t>: Kako možete izmjeriti napredak i znati jeste li uspješno ispunili svoj cilj?</a:t>
            </a:r>
            <a:endParaRPr sz="2200" dirty="0"/>
          </a:p>
          <a:p>
            <a:pPr marL="0" marR="0" lvl="0" indent="0" algn="l" rtl="0">
              <a:spcBef>
                <a:spcPts val="0"/>
              </a:spcBef>
              <a:spcAft>
                <a:spcPts val="0"/>
              </a:spcAft>
              <a:buNone/>
            </a:pPr>
            <a:endParaRPr sz="2200" dirty="0">
              <a:solidFill>
                <a:schemeClr val="dk1"/>
              </a:solidFill>
              <a:latin typeface="Calibri"/>
              <a:ea typeface="Calibri"/>
              <a:cs typeface="Calibri"/>
              <a:sym typeface="Calibri"/>
            </a:endParaRPr>
          </a:p>
          <a:p>
            <a:pPr marL="0" marR="0" lvl="0" indent="0" algn="l" rtl="0">
              <a:spcBef>
                <a:spcPts val="0"/>
              </a:spcBef>
              <a:spcAft>
                <a:spcPts val="0"/>
              </a:spcAft>
              <a:buNone/>
              <a:defRPr sz="2200">
                <a:solidFill>
                  <a:schemeClr val="dk1"/>
                </a:solidFill>
                <a:latin typeface="Calibri"/>
                <a:ea typeface="Calibri"/>
                <a:cs typeface="Calibri"/>
                <a:sym typeface="Calibri"/>
              </a:defRPr>
            </a:pPr>
            <a:r>
              <a:rPr b="1"/>
              <a:t>Ostvarivo</a:t>
            </a:r>
            <a:r>
              <a:t>: Imate li vještine potrebne za postizanje cilja? Ako ne, možete li ih steći? Koja je motivacija za ovaj cilj? Je li količina napora potrebna usporediva s onim što će cilj postići?</a:t>
            </a:r>
            <a:endParaRPr sz="2200" dirty="0"/>
          </a:p>
          <a:p>
            <a:pPr marL="0" marR="0" lvl="0" indent="0" algn="l" rtl="0">
              <a:spcBef>
                <a:spcPts val="0"/>
              </a:spcBef>
              <a:spcAft>
                <a:spcPts val="0"/>
              </a:spcAft>
              <a:buNone/>
            </a:pPr>
            <a:endParaRPr sz="2200" dirty="0">
              <a:solidFill>
                <a:schemeClr val="dk1"/>
              </a:solidFill>
              <a:latin typeface="Calibri"/>
              <a:ea typeface="Calibri"/>
              <a:cs typeface="Calibri"/>
              <a:sym typeface="Calibri"/>
            </a:endParaRPr>
          </a:p>
          <a:p>
            <a:pPr marL="0" marR="0" lvl="0" indent="0" algn="l" rtl="0">
              <a:spcBef>
                <a:spcPts val="0"/>
              </a:spcBef>
              <a:spcAft>
                <a:spcPts val="0"/>
              </a:spcAft>
              <a:buNone/>
              <a:defRPr sz="2200">
                <a:solidFill>
                  <a:schemeClr val="dk1"/>
                </a:solidFill>
                <a:latin typeface="Calibri"/>
                <a:ea typeface="Calibri"/>
                <a:cs typeface="Calibri"/>
                <a:sym typeface="Calibri"/>
              </a:defRPr>
            </a:pPr>
            <a:r>
              <a:rPr b="1"/>
              <a:t>Relevantno</a:t>
            </a:r>
            <a:r>
              <a:t>: Zašto sada postavljam ovaj cilj? Je li usklađen sa sveukupnim ciljevima?</a:t>
            </a:r>
            <a:endParaRPr sz="2200" dirty="0"/>
          </a:p>
          <a:p>
            <a:pPr marL="0" marR="0" lvl="0" indent="0" algn="l" rtl="0">
              <a:spcBef>
                <a:spcPts val="0"/>
              </a:spcBef>
              <a:spcAft>
                <a:spcPts val="0"/>
              </a:spcAft>
              <a:buNone/>
            </a:pPr>
            <a:endParaRPr sz="2200" dirty="0">
              <a:solidFill>
                <a:schemeClr val="dk1"/>
              </a:solidFill>
              <a:latin typeface="Calibri"/>
              <a:ea typeface="Calibri"/>
              <a:cs typeface="Calibri"/>
              <a:sym typeface="Calibri"/>
            </a:endParaRPr>
          </a:p>
          <a:p>
            <a:pPr marL="0" marR="0" lvl="0" indent="0" algn="l" rtl="0">
              <a:spcBef>
                <a:spcPts val="0"/>
              </a:spcBef>
              <a:spcAft>
                <a:spcPts val="0"/>
              </a:spcAft>
              <a:buNone/>
              <a:defRPr sz="2200">
                <a:solidFill>
                  <a:schemeClr val="dk1"/>
                </a:solidFill>
                <a:latin typeface="Calibri"/>
                <a:ea typeface="Calibri"/>
                <a:cs typeface="Calibri"/>
                <a:sym typeface="Calibri"/>
              </a:defRPr>
            </a:pPr>
            <a:r>
              <a:rPr b="1"/>
              <a:t>Vremensko ograničenje</a:t>
            </a:r>
            <a:r>
              <a:t>: Koji je krajnji rok i je li realan?</a:t>
            </a:r>
            <a:endParaRPr sz="2200" dirty="0">
              <a:solidFill>
                <a:schemeClr val="dk1"/>
              </a:solidFill>
              <a:latin typeface="Calibri"/>
              <a:ea typeface="Calibri"/>
              <a:cs typeface="Calibri"/>
              <a:sym typeface="Calibri"/>
            </a:endParaRPr>
          </a:p>
        </p:txBody>
      </p:sp>
      <p:pic>
        <p:nvPicPr>
          <p:cNvPr id="7" name="Google Shape;89;p1">
            <a:extLst>
              <a:ext uri="{FF2B5EF4-FFF2-40B4-BE49-F238E27FC236}">
                <a16:creationId xmlns:a16="http://schemas.microsoft.com/office/drawing/2014/main" id="{A7528468-C475-704D-B1AD-0219212B0062}"/>
              </a:ext>
            </a:extLst>
          </p:cNvPr>
          <p:cNvPicPr preferRelativeResize="0"/>
          <p:nvPr/>
        </p:nvPicPr>
        <p:blipFill rotWithShape="1">
          <a:blip r:embed="rId4">
            <a:alphaModFix/>
          </a:blip>
          <a:srcRect/>
          <a:stretch/>
        </p:blipFill>
        <p:spPr>
          <a:xfrm>
            <a:off x="3467595" y="6076853"/>
            <a:ext cx="4393870" cy="75889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1"/>
          <p:cNvSpPr txBox="1">
            <a:spLocks noGrp="1"/>
          </p:cNvSpPr>
          <p:nvPr>
            <p:ph type="subTitle" idx="1"/>
          </p:nvPr>
        </p:nvSpPr>
        <p:spPr>
          <a:xfrm>
            <a:off x="1524000" y="2258290"/>
            <a:ext cx="9144000" cy="299950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t>Situacija 1 - Studij socijalnog rada - podružnica za pedagogiju i obrazovanje - ima registrirano 90% studentica. Radna mjesta ne uspijeva udovoljiti svim zahtjevima za posao učenika muškog spola. Odbor nastavnika treba izraditi akcijski plan za veće uključivanje studenata na fakultet koji su često žrtve predrasuda da su„društvene znanosti namijenjene ženama“.</a:t>
            </a:r>
          </a:p>
          <a:p>
            <a:pPr marL="0" lvl="0" indent="0" algn="l" rtl="0">
              <a:lnSpc>
                <a:spcPct val="90000"/>
              </a:lnSpc>
              <a:spcBef>
                <a:spcPts val="1000"/>
              </a:spcBef>
              <a:spcAft>
                <a:spcPts val="0"/>
              </a:spcAft>
              <a:buClr>
                <a:schemeClr val="dk1"/>
              </a:buClr>
              <a:buSzPts val="2400"/>
              <a:buNone/>
            </a:pPr>
            <a:endParaRPr/>
          </a:p>
        </p:txBody>
      </p:sp>
      <p:sp>
        <p:nvSpPr>
          <p:cNvPr id="167" name="Google Shape;167;p11"/>
          <p:cNvSpPr txBox="1">
            <a:spLocks noGrp="1"/>
          </p:cNvSpPr>
          <p:nvPr>
            <p:ph type="ctrTitle"/>
          </p:nvPr>
        </p:nvSpPr>
        <p:spPr>
          <a:xfrm>
            <a:off x="1524000" y="352947"/>
            <a:ext cx="9144000" cy="129768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Odaberite situaciju na kojoj biste željeli raditi</a:t>
            </a:r>
            <a:endParaRPr sz="4000">
              <a:solidFill>
                <a:srgbClr val="00B0F0"/>
              </a:solidFill>
            </a:endParaRPr>
          </a:p>
        </p:txBody>
      </p:sp>
      <p:pic>
        <p:nvPicPr>
          <p:cNvPr id="168" name="Google Shape;168;p11"/>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B50130B1-6087-874A-BC1B-C0060A8BC2E9}"/>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12"/>
          <p:cNvSpPr txBox="1">
            <a:spLocks noGrp="1"/>
          </p:cNvSpPr>
          <p:nvPr>
            <p:ph type="subTitle" idx="1"/>
          </p:nvPr>
        </p:nvSpPr>
        <p:spPr>
          <a:xfrm>
            <a:off x="1524000" y="2341418"/>
            <a:ext cx="9144000" cy="291638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t>Situacija 2 - Vodite tvrtku za prodaju nekretnina, a kupci-muškarci imaju poteškoća s iznajmljivanjem soba ili kuća jer ih vlasnici često radije iznajmljuju ženama, te su žrtve predrasuda da žene brinu o kućama više od muškaraca koji uništavaju kuće i sobe. Morate zadovoljiti potrebe svojih kupaca.</a:t>
            </a:r>
          </a:p>
        </p:txBody>
      </p:sp>
      <p:sp>
        <p:nvSpPr>
          <p:cNvPr id="175" name="Google Shape;175;p12"/>
          <p:cNvSpPr txBox="1">
            <a:spLocks noGrp="1"/>
          </p:cNvSpPr>
          <p:nvPr>
            <p:ph type="ctrTitle"/>
          </p:nvPr>
        </p:nvSpPr>
        <p:spPr>
          <a:xfrm>
            <a:off x="1524000" y="352947"/>
            <a:ext cx="9144000" cy="129768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Odaberite situaciju na kojoj biste željeli raditi</a:t>
            </a:r>
            <a:endParaRPr sz="4000">
              <a:solidFill>
                <a:srgbClr val="00B0F0"/>
              </a:solidFill>
            </a:endParaRPr>
          </a:p>
        </p:txBody>
      </p:sp>
      <p:pic>
        <p:nvPicPr>
          <p:cNvPr id="176" name="Google Shape;176;p12"/>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9752D48E-6A80-C741-9F87-F6F64AFE9EE0}"/>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13"/>
          <p:cNvSpPr txBox="1">
            <a:spLocks noGrp="1"/>
          </p:cNvSpPr>
          <p:nvPr>
            <p:ph type="subTitle" idx="1"/>
          </p:nvPr>
        </p:nvSpPr>
        <p:spPr>
          <a:xfrm>
            <a:off x="1524000" y="2046022"/>
            <a:ext cx="9144000" cy="2193469"/>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t>Situacija 3 - Upravni odbor IT tvrtke mora se suočiti s nekim pritužbama zaposlenika u vezi s uznemiravanjem. Vjeruje se da je to samo problem žena, ali žalili su se i žene i muškarci. Moraju izraditi akcijski plan kako bi spriječili ove probleme unutar tvrtke.</a:t>
            </a:r>
          </a:p>
        </p:txBody>
      </p:sp>
      <p:sp>
        <p:nvSpPr>
          <p:cNvPr id="183" name="Google Shape;183;p13"/>
          <p:cNvSpPr txBox="1">
            <a:spLocks noGrp="1"/>
          </p:cNvSpPr>
          <p:nvPr>
            <p:ph type="ctrTitle"/>
          </p:nvPr>
        </p:nvSpPr>
        <p:spPr>
          <a:xfrm>
            <a:off x="1524000" y="352947"/>
            <a:ext cx="9144000" cy="129768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Odaberite situaciju na kojoj biste željeli raditi</a:t>
            </a:r>
            <a:endParaRPr sz="4000">
              <a:solidFill>
                <a:srgbClr val="00B0F0"/>
              </a:solidFill>
            </a:endParaRPr>
          </a:p>
        </p:txBody>
      </p:sp>
      <p:pic>
        <p:nvPicPr>
          <p:cNvPr id="184" name="Google Shape;184;p13"/>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DBA735FB-C7B3-0740-A636-34BAD45FF8B7}"/>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Google Shape;190;p14"/>
          <p:cNvSpPr txBox="1">
            <a:spLocks noGrp="1"/>
          </p:cNvSpPr>
          <p:nvPr>
            <p:ph type="ctrTitle"/>
          </p:nvPr>
        </p:nvSpPr>
        <p:spPr>
          <a:xfrm>
            <a:off x="1524000" y="2480109"/>
            <a:ext cx="9144000" cy="129768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Konačna ideja i razmjena iskustava</a:t>
            </a:r>
            <a:endParaRPr sz="4000">
              <a:solidFill>
                <a:srgbClr val="00B0F0"/>
              </a:solidFill>
            </a:endParaRPr>
          </a:p>
        </p:txBody>
      </p:sp>
      <p:pic>
        <p:nvPicPr>
          <p:cNvPr id="191" name="Google Shape;191;p14"/>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5" name="Google Shape;89;p1">
            <a:extLst>
              <a:ext uri="{FF2B5EF4-FFF2-40B4-BE49-F238E27FC236}">
                <a16:creationId xmlns:a16="http://schemas.microsoft.com/office/drawing/2014/main" id="{34A14FDC-E4C7-2F46-A8DC-05293C6BE29E}"/>
              </a:ext>
            </a:extLst>
          </p:cNvPr>
          <p:cNvPicPr preferRelativeResize="0"/>
          <p:nvPr/>
        </p:nvPicPr>
        <p:blipFill rotWithShape="1">
          <a:blip r:embed="rId4">
            <a:alphaModFix/>
          </a:blip>
          <a:srcRect/>
          <a:stretch/>
        </p:blipFill>
        <p:spPr>
          <a:xfrm>
            <a:off x="3825417" y="5859814"/>
            <a:ext cx="4851363" cy="998186"/>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15"/>
          <p:cNvSpPr txBox="1">
            <a:spLocks noGrp="1"/>
          </p:cNvSpPr>
          <p:nvPr>
            <p:ph type="subTitle" idx="1"/>
          </p:nvPr>
        </p:nvSpPr>
        <p:spPr>
          <a:xfrm>
            <a:off x="1524000" y="1518833"/>
            <a:ext cx="9144000" cy="3738967"/>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dk1"/>
              </a:buClr>
              <a:buSzPts val="2400"/>
              <a:buNone/>
              <a:defRPr i="1"/>
            </a:pPr>
            <a:r>
              <a:t>Je li vam bilo zanimljivo saznati više o korištenju alata SMART plan? Smatrate li ga korisnim i primjenjivim u drugom kontekstu?</a:t>
            </a:r>
          </a:p>
          <a:p>
            <a:pPr marL="0" lvl="0" indent="0" algn="ctr" rtl="0">
              <a:lnSpc>
                <a:spcPct val="90000"/>
              </a:lnSpc>
              <a:spcBef>
                <a:spcPts val="1000"/>
              </a:spcBef>
              <a:spcAft>
                <a:spcPts val="0"/>
              </a:spcAft>
              <a:buClr>
                <a:schemeClr val="dk1"/>
              </a:buClr>
              <a:buSzPts val="2400"/>
              <a:buNone/>
            </a:pPr>
            <a:endParaRPr i="1"/>
          </a:p>
          <a:p>
            <a:pPr marL="0" lvl="0" indent="0" algn="ctr" rtl="0">
              <a:lnSpc>
                <a:spcPct val="90000"/>
              </a:lnSpc>
              <a:spcBef>
                <a:spcPts val="1000"/>
              </a:spcBef>
              <a:spcAft>
                <a:spcPts val="0"/>
              </a:spcAft>
              <a:buClr>
                <a:schemeClr val="dk1"/>
              </a:buClr>
              <a:buSzPts val="2400"/>
              <a:buNone/>
            </a:pPr>
            <a:r>
              <a:t>Stavite emotikon najbolje odražava vaše zadovoljstvo:</a:t>
            </a:r>
          </a:p>
          <a:p>
            <a:pPr marL="0" lvl="0" indent="0" algn="ctr" rtl="0">
              <a:lnSpc>
                <a:spcPct val="90000"/>
              </a:lnSpc>
              <a:spcBef>
                <a:spcPts val="1000"/>
              </a:spcBef>
              <a:spcAft>
                <a:spcPts val="0"/>
              </a:spcAft>
              <a:buClr>
                <a:schemeClr val="dk1"/>
              </a:buClr>
              <a:buSzPts val="2400"/>
              <a:buNone/>
            </a:pPr>
            <a:endParaRPr/>
          </a:p>
          <a:p>
            <a:pPr marL="0" lvl="0" indent="0" algn="ctr" rtl="0">
              <a:lnSpc>
                <a:spcPct val="90000"/>
              </a:lnSpc>
              <a:spcBef>
                <a:spcPts val="1000"/>
              </a:spcBef>
              <a:spcAft>
                <a:spcPts val="0"/>
              </a:spcAft>
              <a:buClr>
                <a:schemeClr val="dk1"/>
              </a:buClr>
              <a:buSzPts val="2400"/>
              <a:buNone/>
            </a:pPr>
            <a:r>
              <a:t>Korištenom metodologijom</a:t>
            </a:r>
          </a:p>
          <a:p>
            <a:pPr marL="0" lvl="0" indent="0" algn="ctr" rtl="0">
              <a:lnSpc>
                <a:spcPct val="90000"/>
              </a:lnSpc>
              <a:spcBef>
                <a:spcPts val="1000"/>
              </a:spcBef>
              <a:spcAft>
                <a:spcPts val="0"/>
              </a:spcAft>
              <a:buClr>
                <a:schemeClr val="dk1"/>
              </a:buClr>
              <a:buSzPts val="2400"/>
              <a:buNone/>
            </a:pPr>
            <a:r>
              <a:t>Sadržajem radionice</a:t>
            </a:r>
          </a:p>
          <a:p>
            <a:pPr marL="0" lvl="0" indent="0" algn="ctr" rtl="0">
              <a:lnSpc>
                <a:spcPct val="90000"/>
              </a:lnSpc>
              <a:spcBef>
                <a:spcPts val="1000"/>
              </a:spcBef>
              <a:spcAft>
                <a:spcPts val="0"/>
              </a:spcAft>
              <a:buClr>
                <a:schemeClr val="dk1"/>
              </a:buClr>
              <a:buSzPts val="2400"/>
              <a:buNone/>
            </a:pPr>
            <a:r>
              <a:t>Mogućnostima za raspravu</a:t>
            </a:r>
          </a:p>
        </p:txBody>
      </p:sp>
      <p:sp>
        <p:nvSpPr>
          <p:cNvPr id="198" name="Google Shape;198;p15"/>
          <p:cNvSpPr txBox="1">
            <a:spLocks noGrp="1"/>
          </p:cNvSpPr>
          <p:nvPr>
            <p:ph type="ctrTitle"/>
          </p:nvPr>
        </p:nvSpPr>
        <p:spPr>
          <a:xfrm>
            <a:off x="1524000" y="539959"/>
            <a:ext cx="9144000" cy="660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Evaluacija radionice</a:t>
            </a:r>
          </a:p>
        </p:txBody>
      </p:sp>
      <p:pic>
        <p:nvPicPr>
          <p:cNvPr id="199" name="Google Shape;199;p15"/>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BE04F8A3-8984-6F43-BF51-55BEDBE9468A}"/>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16"/>
          <p:cNvSpPr txBox="1"/>
          <p:nvPr/>
        </p:nvSpPr>
        <p:spPr>
          <a:xfrm>
            <a:off x="3830867" y="3961532"/>
            <a:ext cx="4507383" cy="64633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defRPr sz="3600" b="1">
                <a:solidFill>
                  <a:srgbClr val="00B0F0"/>
                </a:solidFill>
                <a:latin typeface="Avenir"/>
                <a:ea typeface="Avenir"/>
                <a:cs typeface="Avenir"/>
                <a:sym typeface="Avenir"/>
              </a:defRPr>
            </a:pPr>
            <a:r>
              <a:t>HVALA!</a:t>
            </a:r>
          </a:p>
        </p:txBody>
      </p:sp>
      <p:pic>
        <p:nvPicPr>
          <p:cNvPr id="206" name="Google Shape;206;p16"/>
          <p:cNvPicPr preferRelativeResize="0"/>
          <p:nvPr/>
        </p:nvPicPr>
        <p:blipFill rotWithShape="1">
          <a:blip r:embed="rId3">
            <a:alphaModFix/>
          </a:blip>
          <a:srcRect/>
          <a:stretch/>
        </p:blipFill>
        <p:spPr>
          <a:xfrm>
            <a:off x="9237334" y="181776"/>
            <a:ext cx="2838450" cy="810986"/>
          </a:xfrm>
          <a:prstGeom prst="rect">
            <a:avLst/>
          </a:prstGeom>
          <a:noFill/>
          <a:ln>
            <a:noFill/>
          </a:ln>
        </p:spPr>
      </p:pic>
      <p:pic>
        <p:nvPicPr>
          <p:cNvPr id="208" name="Google Shape;208;p16"/>
          <p:cNvPicPr preferRelativeResize="0"/>
          <p:nvPr/>
        </p:nvPicPr>
        <p:blipFill rotWithShape="1">
          <a:blip r:embed="rId4">
            <a:alphaModFix/>
          </a:blip>
          <a:srcRect/>
          <a:stretch/>
        </p:blipFill>
        <p:spPr>
          <a:xfrm>
            <a:off x="4805720" y="715017"/>
            <a:ext cx="2484556" cy="2405681"/>
          </a:xfrm>
          <a:prstGeom prst="rect">
            <a:avLst/>
          </a:prstGeom>
          <a:noFill/>
          <a:ln>
            <a:noFill/>
          </a:ln>
        </p:spPr>
      </p:pic>
      <p:pic>
        <p:nvPicPr>
          <p:cNvPr id="209" name="Google Shape;209;p16"/>
          <p:cNvPicPr preferRelativeResize="0"/>
          <p:nvPr/>
        </p:nvPicPr>
        <p:blipFill rotWithShape="1">
          <a:blip r:embed="rId5">
            <a:alphaModFix/>
          </a:blip>
          <a:srcRect/>
          <a:stretch/>
        </p:blipFill>
        <p:spPr>
          <a:xfrm>
            <a:off x="152400" y="152400"/>
            <a:ext cx="2552700" cy="2447925"/>
          </a:xfrm>
          <a:prstGeom prst="rect">
            <a:avLst/>
          </a:prstGeom>
          <a:noFill/>
          <a:ln>
            <a:noFill/>
          </a:ln>
        </p:spPr>
      </p:pic>
      <p:pic>
        <p:nvPicPr>
          <p:cNvPr id="7" name="Google Shape;89;p1">
            <a:extLst>
              <a:ext uri="{FF2B5EF4-FFF2-40B4-BE49-F238E27FC236}">
                <a16:creationId xmlns:a16="http://schemas.microsoft.com/office/drawing/2014/main" id="{EC0E3DB8-FF6E-2A4A-8C07-501A40F34E69}"/>
              </a:ext>
            </a:extLst>
          </p:cNvPr>
          <p:cNvPicPr preferRelativeResize="0"/>
          <p:nvPr/>
        </p:nvPicPr>
        <p:blipFill rotWithShape="1">
          <a:blip r:embed="rId6">
            <a:alphaModFix/>
          </a:blip>
          <a:srcRect/>
          <a:stretch/>
        </p:blipFill>
        <p:spPr>
          <a:xfrm>
            <a:off x="3622316" y="5859814"/>
            <a:ext cx="4851363" cy="99818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2"/>
          <p:cNvPicPr preferRelativeResize="0"/>
          <p:nvPr/>
        </p:nvPicPr>
        <p:blipFill rotWithShape="1">
          <a:blip r:embed="rId3">
            <a:alphaModFix/>
          </a:blip>
          <a:srcRect/>
          <a:stretch/>
        </p:blipFill>
        <p:spPr>
          <a:xfrm>
            <a:off x="10668000" y="221150"/>
            <a:ext cx="1340231" cy="1297684"/>
          </a:xfrm>
          <a:prstGeom prst="rect">
            <a:avLst/>
          </a:prstGeom>
          <a:noFill/>
          <a:ln>
            <a:noFill/>
          </a:ln>
        </p:spPr>
      </p:pic>
      <p:sp>
        <p:nvSpPr>
          <p:cNvPr id="95" name="Google Shape;95;p2"/>
          <p:cNvSpPr txBox="1">
            <a:spLocks noGrp="1"/>
          </p:cNvSpPr>
          <p:nvPr>
            <p:ph type="ctrTitle"/>
          </p:nvPr>
        </p:nvSpPr>
        <p:spPr>
          <a:xfrm>
            <a:off x="1524000" y="1122363"/>
            <a:ext cx="9144000" cy="1163637"/>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Upoznajmo se s temom!</a:t>
            </a:r>
            <a:endParaRPr sz="4000">
              <a:solidFill>
                <a:srgbClr val="00B0F0"/>
              </a:solidFill>
            </a:endParaRPr>
          </a:p>
        </p:txBody>
      </p:sp>
      <p:sp>
        <p:nvSpPr>
          <p:cNvPr id="96" name="Google Shape;96;p2"/>
          <p:cNvSpPr txBox="1">
            <a:spLocks noGrp="1"/>
          </p:cNvSpPr>
          <p:nvPr>
            <p:ph type="subTitle" idx="1"/>
          </p:nvPr>
        </p:nvSpPr>
        <p:spPr>
          <a:xfrm>
            <a:off x="1512559" y="3429000"/>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800"/>
              <a:buNone/>
              <a:defRPr sz="2800"/>
            </a:pPr>
            <a:r>
              <a:t>Što je diskriminacija na temelju spola na radnom mjestu?</a:t>
            </a:r>
            <a:endParaRPr sz="2800"/>
          </a:p>
        </p:txBody>
      </p:sp>
      <p:pic>
        <p:nvPicPr>
          <p:cNvPr id="6" name="Google Shape;89;p1">
            <a:extLst>
              <a:ext uri="{FF2B5EF4-FFF2-40B4-BE49-F238E27FC236}">
                <a16:creationId xmlns:a16="http://schemas.microsoft.com/office/drawing/2014/main" id="{998D4B35-7A54-0048-BE2E-5AE1B4DCCFC9}"/>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3"/>
          <p:cNvSpPr txBox="1">
            <a:spLocks noGrp="1"/>
          </p:cNvSpPr>
          <p:nvPr>
            <p:ph type="subTitle" idx="1"/>
          </p:nvPr>
        </p:nvSpPr>
        <p:spPr>
          <a:xfrm>
            <a:off x="1524000" y="2799288"/>
            <a:ext cx="9144000" cy="2458511"/>
          </a:xfrm>
          <a:prstGeom prst="rect">
            <a:avLst/>
          </a:prstGeom>
          <a:noFill/>
          <a:ln>
            <a:noFill/>
          </a:ln>
        </p:spPr>
        <p:txBody>
          <a:bodyPr spcFirstLastPara="1" wrap="square" lIns="91425" tIns="45700" rIns="91425" bIns="45700" anchor="t" anchorCtr="0">
            <a:normAutofit lnSpcReduction="10000"/>
          </a:bodyPr>
          <a:lstStyle/>
          <a:p>
            <a:pPr marL="0" lvl="0" indent="0" algn="ctr" rtl="0">
              <a:lnSpc>
                <a:spcPct val="90000"/>
              </a:lnSpc>
              <a:spcBef>
                <a:spcPts val="0"/>
              </a:spcBef>
              <a:spcAft>
                <a:spcPts val="0"/>
              </a:spcAft>
              <a:buClr>
                <a:schemeClr val="dk1"/>
              </a:buClr>
              <a:buSzPts val="2400"/>
              <a:buNone/>
            </a:pPr>
            <a:r>
              <a:t>Diskriminacija na temelju spola na radnom mjestu ima mnogo različitih oblika, ali općenito znači da se prema zaposleniku ili podnositelju zahtjeva za posao postupa drugačije ili manje povoljno zbog spola ili roda ili zato što je osoba povezana s organizacijom ili skupinom koja je povezana s određenim spol ili rod.</a:t>
            </a:r>
          </a:p>
          <a:p>
            <a:pPr marL="0" lvl="0" indent="0" algn="ctr" rtl="0">
              <a:lnSpc>
                <a:spcPct val="90000"/>
              </a:lnSpc>
              <a:spcBef>
                <a:spcPts val="1000"/>
              </a:spcBef>
              <a:spcAft>
                <a:spcPts val="0"/>
              </a:spcAft>
              <a:buClr>
                <a:schemeClr val="dk1"/>
              </a:buClr>
              <a:buSzPts val="2400"/>
              <a:buNone/>
            </a:pPr>
            <a:br>
              <a:rPr lang="it-IT"/>
            </a:br>
            <a:endParaRPr/>
          </a:p>
          <a:p>
            <a:pPr marL="0" lvl="0" indent="0" algn="ctr" rtl="0">
              <a:lnSpc>
                <a:spcPct val="90000"/>
              </a:lnSpc>
              <a:spcBef>
                <a:spcPts val="1000"/>
              </a:spcBef>
              <a:spcAft>
                <a:spcPts val="0"/>
              </a:spcAft>
              <a:buClr>
                <a:schemeClr val="dk1"/>
              </a:buClr>
              <a:buSzPts val="2800"/>
              <a:buNone/>
            </a:pPr>
            <a:endParaRPr sz="2800"/>
          </a:p>
        </p:txBody>
      </p:sp>
      <p:sp>
        <p:nvSpPr>
          <p:cNvPr id="103" name="Google Shape;103;p3"/>
          <p:cNvSpPr txBox="1">
            <a:spLocks noGrp="1"/>
          </p:cNvSpPr>
          <p:nvPr>
            <p:ph type="ctrTitle"/>
          </p:nvPr>
        </p:nvSpPr>
        <p:spPr>
          <a:xfrm>
            <a:off x="1524000" y="1122364"/>
            <a:ext cx="9144000" cy="77571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Definicija</a:t>
            </a:r>
          </a:p>
        </p:txBody>
      </p:sp>
      <p:pic>
        <p:nvPicPr>
          <p:cNvPr id="104" name="Google Shape;104;p3"/>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F6BCE5D4-3B35-9740-8DF1-DD606E42C6AC}"/>
              </a:ext>
            </a:extLst>
          </p:cNvPr>
          <p:cNvPicPr preferRelativeResize="0"/>
          <p:nvPr/>
        </p:nvPicPr>
        <p:blipFill rotWithShape="1">
          <a:blip r:embed="rId4">
            <a:alphaModFix/>
          </a:blip>
          <a:srcRect/>
          <a:stretch/>
        </p:blipFill>
        <p:spPr>
          <a:xfrm>
            <a:off x="3670318" y="5735636"/>
            <a:ext cx="4851363" cy="99818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4"/>
          <p:cNvSpPr txBox="1">
            <a:spLocks noGrp="1"/>
          </p:cNvSpPr>
          <p:nvPr>
            <p:ph type="ctrTitle"/>
          </p:nvPr>
        </p:nvSpPr>
        <p:spPr>
          <a:xfrm>
            <a:off x="1512559" y="2438544"/>
            <a:ext cx="9144000" cy="1297684"/>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Možete li dati neke primjere?</a:t>
            </a:r>
          </a:p>
        </p:txBody>
      </p:sp>
      <p:pic>
        <p:nvPicPr>
          <p:cNvPr id="111" name="Google Shape;111;p4"/>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5" name="Google Shape;89;p1">
            <a:extLst>
              <a:ext uri="{FF2B5EF4-FFF2-40B4-BE49-F238E27FC236}">
                <a16:creationId xmlns:a16="http://schemas.microsoft.com/office/drawing/2014/main" id="{23236BA2-022F-134F-A317-BD2FA48EDBF1}"/>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5"/>
          <p:cNvSpPr txBox="1">
            <a:spLocks noGrp="1"/>
          </p:cNvSpPr>
          <p:nvPr>
            <p:ph type="subTitle" idx="1"/>
          </p:nvPr>
        </p:nvSpPr>
        <p:spPr>
          <a:xfrm>
            <a:off x="1524000" y="1518834"/>
            <a:ext cx="9144000" cy="3738966"/>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t>Koji su SMART ciljevi</a:t>
            </a:r>
          </a:p>
          <a:p>
            <a:pPr marL="0" lvl="0" indent="0" algn="ctr" rtl="0">
              <a:lnSpc>
                <a:spcPct val="90000"/>
              </a:lnSpc>
              <a:spcBef>
                <a:spcPts val="1000"/>
              </a:spcBef>
              <a:spcAft>
                <a:spcPts val="0"/>
              </a:spcAft>
              <a:buClr>
                <a:schemeClr val="dk1"/>
              </a:buClr>
              <a:buSzPts val="2400"/>
              <a:buNone/>
            </a:pPr>
            <a:endParaRPr/>
          </a:p>
          <a:p>
            <a:pPr marL="0" lvl="0" indent="0" algn="ctr" rtl="0">
              <a:lnSpc>
                <a:spcPct val="90000"/>
              </a:lnSpc>
              <a:spcBef>
                <a:spcPts val="1000"/>
              </a:spcBef>
              <a:spcAft>
                <a:spcPts val="0"/>
              </a:spcAft>
              <a:buClr>
                <a:schemeClr val="dk1"/>
              </a:buClr>
              <a:buSzPts val="2400"/>
              <a:buNone/>
            </a:pPr>
            <a:r>
              <a:t>SMART ciljevi relativno su nova ideja. 1981. George T. Doran, savjetnik i bivši direktor korporativnog planiranja Washington Water Power Company, objavio je rad pod nazivom „Postoji SMART način za pisanje ciljeva i ciljeva menadžmenta."</a:t>
            </a:r>
          </a:p>
        </p:txBody>
      </p:sp>
      <p:sp>
        <p:nvSpPr>
          <p:cNvPr id="118" name="Google Shape;118;p5"/>
          <p:cNvSpPr txBox="1">
            <a:spLocks noGrp="1"/>
          </p:cNvSpPr>
          <p:nvPr>
            <p:ph type="ctrTitle"/>
          </p:nvPr>
        </p:nvSpPr>
        <p:spPr>
          <a:xfrm>
            <a:off x="1512559" y="539959"/>
            <a:ext cx="9144000" cy="660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Kako izraditi akcijski plan</a:t>
            </a:r>
            <a:endParaRPr sz="4000">
              <a:solidFill>
                <a:srgbClr val="00B0F0"/>
              </a:solidFill>
            </a:endParaRPr>
          </a:p>
        </p:txBody>
      </p:sp>
      <p:pic>
        <p:nvPicPr>
          <p:cNvPr id="119" name="Google Shape;119;p5"/>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39330A71-BC1D-C84F-B981-C1D91F94E28B}"/>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6"/>
          <p:cNvSpPr txBox="1">
            <a:spLocks noGrp="1"/>
          </p:cNvSpPr>
          <p:nvPr>
            <p:ph type="subTitle" idx="1"/>
          </p:nvPr>
        </p:nvSpPr>
        <p:spPr>
          <a:xfrm>
            <a:off x="991525" y="935665"/>
            <a:ext cx="10179600" cy="4585860"/>
          </a:xfrm>
          <a:prstGeom prst="rect">
            <a:avLst/>
          </a:prstGeom>
          <a:noFill/>
          <a:ln>
            <a:noFill/>
          </a:ln>
        </p:spPr>
        <p:txBody>
          <a:bodyPr spcFirstLastPara="1" wrap="square" lIns="91425" tIns="45700" rIns="91425" bIns="45700" anchor="t" anchorCtr="0">
            <a:noAutofit/>
          </a:bodyPr>
          <a:lstStyle/>
          <a:p>
            <a:pPr marL="0" lvl="0" indent="0" algn="ctr" rtl="0">
              <a:lnSpc>
                <a:spcPct val="80000"/>
              </a:lnSpc>
              <a:spcBef>
                <a:spcPts val="0"/>
              </a:spcBef>
              <a:spcAft>
                <a:spcPts val="0"/>
              </a:spcAft>
              <a:buClr>
                <a:schemeClr val="dk1"/>
              </a:buClr>
              <a:buSzPts val="1500"/>
              <a:buNone/>
              <a:defRPr b="1"/>
            </a:pPr>
            <a:r>
              <a:t>S - Specifično</a:t>
            </a:r>
            <a:endParaRPr lang="it-IT" b="1" dirty="0"/>
          </a:p>
          <a:p>
            <a:pPr marL="0" lvl="0" indent="0" algn="ctr" rtl="0">
              <a:lnSpc>
                <a:spcPct val="80000"/>
              </a:lnSpc>
              <a:spcBef>
                <a:spcPts val="0"/>
              </a:spcBef>
              <a:spcAft>
                <a:spcPts val="0"/>
              </a:spcAft>
              <a:buClr>
                <a:schemeClr val="dk1"/>
              </a:buClr>
              <a:buSzPts val="1500"/>
              <a:buNone/>
            </a:pPr>
            <a:endParaRPr dirty="0"/>
          </a:p>
          <a:p>
            <a:pPr marL="0" lvl="0" indent="0" algn="l" rtl="0">
              <a:lnSpc>
                <a:spcPct val="80000"/>
              </a:lnSpc>
              <a:spcBef>
                <a:spcPts val="1000"/>
              </a:spcBef>
              <a:spcAft>
                <a:spcPts val="0"/>
              </a:spcAft>
              <a:buClr>
                <a:schemeClr val="dk1"/>
              </a:buClr>
              <a:buSzPts val="1500"/>
              <a:buNone/>
            </a:pPr>
            <a:r>
              <a:t>Kada postavljate cilj, </a:t>
            </a:r>
            <a:r>
              <a:rPr b="1"/>
              <a:t>budite precizni </a:t>
            </a:r>
            <a:r>
              <a:t>o onome što želite postići. Razmislite o ovome kao o zadaći misije za vaš cilj. Ovo nije detaljan popis načina na koji ćete postići cilj, ali trebao bi sadržavati odgovor na popularna pitanja:</a:t>
            </a:r>
          </a:p>
          <a:p>
            <a:pPr marL="0" lvl="0" indent="0" algn="l" rtl="0">
              <a:lnSpc>
                <a:spcPct val="80000"/>
              </a:lnSpc>
              <a:spcBef>
                <a:spcPts val="1000"/>
              </a:spcBef>
              <a:spcAft>
                <a:spcPts val="0"/>
              </a:spcAft>
              <a:buClr>
                <a:schemeClr val="dk1"/>
              </a:buClr>
              <a:buSzPts val="1500"/>
              <a:buNone/>
            </a:pPr>
            <a:endParaRPr dirty="0"/>
          </a:p>
          <a:p>
            <a:pPr marL="0" lvl="0" indent="0" algn="l" rtl="0">
              <a:lnSpc>
                <a:spcPct val="80000"/>
              </a:lnSpc>
              <a:spcBef>
                <a:spcPts val="1000"/>
              </a:spcBef>
              <a:spcAft>
                <a:spcPts val="0"/>
              </a:spcAft>
              <a:buClr>
                <a:schemeClr val="dk1"/>
              </a:buClr>
              <a:buSzPts val="1500"/>
              <a:buNone/>
            </a:pPr>
            <a:r>
              <a:rPr b="1"/>
              <a:t>Tko</a:t>
            </a:r>
            <a:r>
              <a:t> - Razmotrite koga treba uključiti da bi se postigao cilj (ovo je posebno važno kada radite na grupnom projektu).</a:t>
            </a:r>
            <a:endParaRPr dirty="0"/>
          </a:p>
          <a:p>
            <a:pPr marL="0" lvl="0" indent="0" algn="l" rtl="0">
              <a:lnSpc>
                <a:spcPct val="80000"/>
              </a:lnSpc>
              <a:spcBef>
                <a:spcPts val="1000"/>
              </a:spcBef>
              <a:spcAft>
                <a:spcPts val="0"/>
              </a:spcAft>
              <a:buClr>
                <a:schemeClr val="dk1"/>
              </a:buClr>
              <a:buSzPts val="1500"/>
              <a:buNone/>
            </a:pPr>
            <a:r>
              <a:rPr b="1"/>
              <a:t>Što</a:t>
            </a:r>
            <a:r>
              <a:t> - Razmislite točno o tome što pokušavate postići i ne bojte se biti detaljni.</a:t>
            </a:r>
            <a:endParaRPr dirty="0"/>
          </a:p>
          <a:p>
            <a:pPr marL="0" lvl="0" indent="0" algn="ctr" rtl="0">
              <a:lnSpc>
                <a:spcPct val="80000"/>
              </a:lnSpc>
              <a:spcBef>
                <a:spcPts val="1000"/>
              </a:spcBef>
              <a:spcAft>
                <a:spcPts val="0"/>
              </a:spcAft>
              <a:buClr>
                <a:schemeClr val="dk1"/>
              </a:buClr>
              <a:buSzPts val="1500"/>
              <a:buNone/>
            </a:pPr>
            <a:endParaRPr sz="1600" dirty="0"/>
          </a:p>
        </p:txBody>
      </p:sp>
      <p:sp>
        <p:nvSpPr>
          <p:cNvPr id="126" name="Google Shape;126;p6"/>
          <p:cNvSpPr txBox="1">
            <a:spLocks noGrp="1"/>
          </p:cNvSpPr>
          <p:nvPr>
            <p:ph type="ctrTitle"/>
          </p:nvPr>
        </p:nvSpPr>
        <p:spPr>
          <a:xfrm>
            <a:off x="1509325" y="171093"/>
            <a:ext cx="9144000" cy="660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To je kratica za</a:t>
            </a:r>
            <a:endParaRPr dirty="0"/>
          </a:p>
        </p:txBody>
      </p:sp>
      <p:pic>
        <p:nvPicPr>
          <p:cNvPr id="127" name="Google Shape;127;p6"/>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7" name="Google Shape;89;p1">
            <a:extLst>
              <a:ext uri="{FF2B5EF4-FFF2-40B4-BE49-F238E27FC236}">
                <a16:creationId xmlns:a16="http://schemas.microsoft.com/office/drawing/2014/main" id="{9454BF92-62EB-7748-964B-2F0967AF1A86}"/>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6"/>
          <p:cNvSpPr txBox="1">
            <a:spLocks noGrp="1"/>
          </p:cNvSpPr>
          <p:nvPr>
            <p:ph type="subTitle" idx="1"/>
          </p:nvPr>
        </p:nvSpPr>
        <p:spPr>
          <a:xfrm>
            <a:off x="991525" y="935664"/>
            <a:ext cx="10179600" cy="4901893"/>
          </a:xfrm>
          <a:prstGeom prst="rect">
            <a:avLst/>
          </a:prstGeom>
          <a:noFill/>
          <a:ln>
            <a:noFill/>
          </a:ln>
        </p:spPr>
        <p:txBody>
          <a:bodyPr spcFirstLastPara="1" wrap="square" lIns="91425" tIns="45700" rIns="91425" bIns="45700" anchor="t" anchorCtr="0">
            <a:noAutofit/>
          </a:bodyPr>
          <a:lstStyle/>
          <a:p>
            <a:pPr marL="0" lvl="0" indent="0" algn="ctr" rtl="0">
              <a:lnSpc>
                <a:spcPct val="80000"/>
              </a:lnSpc>
              <a:spcBef>
                <a:spcPts val="0"/>
              </a:spcBef>
              <a:spcAft>
                <a:spcPts val="0"/>
              </a:spcAft>
              <a:buClr>
                <a:schemeClr val="dk1"/>
              </a:buClr>
              <a:buSzPts val="1500"/>
              <a:buNone/>
              <a:defRPr b="1"/>
            </a:pPr>
            <a:r>
              <a:t>S - Specifično</a:t>
            </a:r>
            <a:endParaRPr lang="it-IT" b="1" dirty="0"/>
          </a:p>
          <a:p>
            <a:pPr marL="0" lvl="0" indent="0" algn="ctr" rtl="0">
              <a:lnSpc>
                <a:spcPct val="80000"/>
              </a:lnSpc>
              <a:spcBef>
                <a:spcPts val="0"/>
              </a:spcBef>
              <a:spcAft>
                <a:spcPts val="0"/>
              </a:spcAft>
              <a:buClr>
                <a:schemeClr val="dk1"/>
              </a:buClr>
              <a:buSzPts val="1500"/>
              <a:buNone/>
            </a:pPr>
            <a:endParaRPr dirty="0"/>
          </a:p>
          <a:p>
            <a:pPr marL="0" lvl="0" indent="0" algn="l" rtl="0">
              <a:lnSpc>
                <a:spcPct val="80000"/>
              </a:lnSpc>
              <a:spcBef>
                <a:spcPts val="1000"/>
              </a:spcBef>
              <a:spcAft>
                <a:spcPts val="0"/>
              </a:spcAft>
              <a:buClr>
                <a:schemeClr val="dk1"/>
              </a:buClr>
              <a:buSzPts val="1500"/>
              <a:buNone/>
            </a:pPr>
            <a:r>
              <a:rPr b="1"/>
              <a:t>Kad</a:t>
            </a:r>
            <a:r>
              <a:t> - O ovom ćete pitanju dobiti više detalja u odjeljku "vremenski ograničeni" o definiranju SMART ciljeva, ali trebali biste barem postaviti vremenski okvir.</a:t>
            </a:r>
            <a:endParaRPr dirty="0"/>
          </a:p>
          <a:p>
            <a:pPr marL="0" lvl="0" indent="0" algn="l" rtl="0">
              <a:lnSpc>
                <a:spcPct val="80000"/>
              </a:lnSpc>
              <a:spcBef>
                <a:spcPts val="1000"/>
              </a:spcBef>
              <a:spcAft>
                <a:spcPts val="0"/>
              </a:spcAft>
              <a:buClr>
                <a:schemeClr val="dk1"/>
              </a:buClr>
              <a:buSzPts val="1500"/>
              <a:buNone/>
            </a:pPr>
            <a:r>
              <a:rPr b="1"/>
              <a:t>Gdje</a:t>
            </a:r>
            <a:r>
              <a:t> - Ovo se pitanje možda neće uvijek primjenjivati, posebno ako postavljate osobne ciljeve, ali ako postoji mjesto ili relevantan događaj, identificirajte ga ovdje.</a:t>
            </a:r>
            <a:endParaRPr dirty="0"/>
          </a:p>
          <a:p>
            <a:pPr marL="0" lvl="0" indent="0" algn="l" rtl="0">
              <a:lnSpc>
                <a:spcPct val="80000"/>
              </a:lnSpc>
              <a:spcBef>
                <a:spcPts val="1000"/>
              </a:spcBef>
              <a:spcAft>
                <a:spcPts val="0"/>
              </a:spcAft>
              <a:buClr>
                <a:schemeClr val="dk1"/>
              </a:buClr>
              <a:buSzPts val="1500"/>
              <a:buNone/>
            </a:pPr>
            <a:r>
              <a:rPr b="1"/>
              <a:t>Koji</a:t>
            </a:r>
            <a:r>
              <a:t> - Utvrditi sve povezane prepreke ili zahtjeve. Ovo pitanje može biti korisno pri odluci je li vaš cilj realan. Na primjer, ako je cilj otvoriti tvrtku za pečenje, ali nikada prije niste ništa ispekli, to bi mogao biti problem. Kao rezultat toga, možete precizirati specifičnosti cilja tako da glasi "Naučite kako peći kako biste otvorili tvrtku za pečenje".</a:t>
            </a:r>
            <a:endParaRPr dirty="0"/>
          </a:p>
          <a:p>
            <a:pPr marL="0" lvl="0" indent="0" algn="l" rtl="0">
              <a:lnSpc>
                <a:spcPct val="80000"/>
              </a:lnSpc>
              <a:spcBef>
                <a:spcPts val="1000"/>
              </a:spcBef>
              <a:spcAft>
                <a:spcPts val="0"/>
              </a:spcAft>
              <a:buClr>
                <a:schemeClr val="dk1"/>
              </a:buClr>
              <a:buSzPts val="1500"/>
              <a:buNone/>
            </a:pPr>
            <a:r>
              <a:rPr b="1"/>
              <a:t>Zašto</a:t>
            </a:r>
            <a:r>
              <a:t> - Koji je razlog cilja? Kada je riječ o korištenju ove metode za zaposlenike, odgovor će vjerojatno biti usmjeren na napredak tvrtke ili razvoj karijere.</a:t>
            </a:r>
            <a:endParaRPr dirty="0"/>
          </a:p>
          <a:p>
            <a:pPr marL="0" lvl="0" indent="0" algn="ctr" rtl="0">
              <a:lnSpc>
                <a:spcPct val="80000"/>
              </a:lnSpc>
              <a:spcBef>
                <a:spcPts val="1000"/>
              </a:spcBef>
              <a:spcAft>
                <a:spcPts val="0"/>
              </a:spcAft>
              <a:buClr>
                <a:schemeClr val="dk1"/>
              </a:buClr>
              <a:buSzPts val="1500"/>
              <a:buNone/>
            </a:pPr>
            <a:endParaRPr sz="1600" dirty="0"/>
          </a:p>
        </p:txBody>
      </p:sp>
      <p:sp>
        <p:nvSpPr>
          <p:cNvPr id="126" name="Google Shape;126;p6"/>
          <p:cNvSpPr txBox="1">
            <a:spLocks noGrp="1"/>
          </p:cNvSpPr>
          <p:nvPr>
            <p:ph type="ctrTitle"/>
          </p:nvPr>
        </p:nvSpPr>
        <p:spPr>
          <a:xfrm>
            <a:off x="1509325" y="171093"/>
            <a:ext cx="9144000" cy="660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To je kratica za</a:t>
            </a:r>
            <a:endParaRPr dirty="0"/>
          </a:p>
        </p:txBody>
      </p:sp>
      <p:pic>
        <p:nvPicPr>
          <p:cNvPr id="127" name="Google Shape;127;p6"/>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7" name="Google Shape;89;p1">
            <a:extLst>
              <a:ext uri="{FF2B5EF4-FFF2-40B4-BE49-F238E27FC236}">
                <a16:creationId xmlns:a16="http://schemas.microsoft.com/office/drawing/2014/main" id="{9454BF92-62EB-7748-964B-2F0967AF1A86}"/>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extLst>
      <p:ext uri="{BB962C8B-B14F-4D97-AF65-F5344CB8AC3E}">
        <p14:creationId xmlns:p14="http://schemas.microsoft.com/office/powerpoint/2010/main" val="3265433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7"/>
          <p:cNvSpPr txBox="1">
            <a:spLocks noGrp="1"/>
          </p:cNvSpPr>
          <p:nvPr>
            <p:ph type="subTitle" idx="1"/>
          </p:nvPr>
        </p:nvSpPr>
        <p:spPr>
          <a:xfrm>
            <a:off x="1524000" y="881215"/>
            <a:ext cx="9144000" cy="3738966"/>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ct val="100000"/>
              <a:buNone/>
              <a:defRPr b="1"/>
            </a:pPr>
            <a:r>
              <a:t>M - Mjerljivo</a:t>
            </a:r>
            <a:endParaRPr dirty="0"/>
          </a:p>
          <a:p>
            <a:pPr marL="0" lvl="0" indent="0" algn="ctr" rtl="0">
              <a:lnSpc>
                <a:spcPct val="90000"/>
              </a:lnSpc>
              <a:spcBef>
                <a:spcPts val="1000"/>
              </a:spcBef>
              <a:spcAft>
                <a:spcPts val="0"/>
              </a:spcAft>
              <a:buClr>
                <a:schemeClr val="dk1"/>
              </a:buClr>
              <a:buSzPct val="100000"/>
              <a:buNone/>
            </a:pPr>
            <a:r>
              <a:t>Kojom ćete mjerom utvrditi ispunjavate li cilj? To cilj čini opipljivijim jer pruža način za mjerenje napretka. Ako je to projekt za koji će trebati nekoliko mjeseci da se dovrši, postavite neke prekretnice razmatranjem određenih zadataka koje trebate izvršiti.</a:t>
            </a:r>
            <a:endParaRPr dirty="0"/>
          </a:p>
          <a:p>
            <a:pPr marL="0" lvl="0" indent="0" algn="ctr" rtl="0">
              <a:lnSpc>
                <a:spcPct val="90000"/>
              </a:lnSpc>
              <a:spcBef>
                <a:spcPts val="1000"/>
              </a:spcBef>
              <a:spcAft>
                <a:spcPts val="0"/>
              </a:spcAft>
              <a:buClr>
                <a:schemeClr val="dk1"/>
              </a:buClr>
              <a:buSzPct val="100000"/>
              <a:buNone/>
            </a:pPr>
            <a:endParaRPr dirty="0"/>
          </a:p>
          <a:p>
            <a:pPr marL="0" lvl="0" indent="0" algn="ctr" rtl="0">
              <a:lnSpc>
                <a:spcPct val="90000"/>
              </a:lnSpc>
              <a:spcBef>
                <a:spcPts val="1000"/>
              </a:spcBef>
              <a:spcAft>
                <a:spcPts val="0"/>
              </a:spcAft>
              <a:buClr>
                <a:schemeClr val="dk1"/>
              </a:buClr>
              <a:buSzPct val="100000"/>
              <a:buNone/>
              <a:defRPr b="1"/>
            </a:pPr>
            <a:r>
              <a:t>A - (Achievable) Ostvarivo</a:t>
            </a:r>
            <a:endParaRPr dirty="0"/>
          </a:p>
          <a:p>
            <a:pPr marL="0" lvl="0" indent="0" algn="ctr" rtl="0">
              <a:lnSpc>
                <a:spcPct val="90000"/>
              </a:lnSpc>
              <a:spcBef>
                <a:spcPts val="1000"/>
              </a:spcBef>
              <a:spcAft>
                <a:spcPts val="0"/>
              </a:spcAft>
              <a:buClr>
                <a:schemeClr val="dk1"/>
              </a:buClr>
              <a:buSzPct val="100000"/>
              <a:buNone/>
            </a:pPr>
            <a:r>
              <a:t>Ovo se usredotočuje na to koliko vam je važan cilj i što možete učiniti da ga postignete i možda će trebati razviti nove vještine i promijeniti stavove. Cilj je potaknuti motivaciju, a ne obeshrabrenje. Razmislite kako postići cilj i imate li potrebne alate / vještine. Ako trenutno ne posjedujete te alate / vještine, razmislite što bi bilo potrebno za njihovo postizanje.</a:t>
            </a:r>
            <a:endParaRPr dirty="0"/>
          </a:p>
          <a:p>
            <a:pPr marL="0" lvl="0" indent="0" algn="ctr" rtl="0">
              <a:lnSpc>
                <a:spcPct val="90000"/>
              </a:lnSpc>
              <a:spcBef>
                <a:spcPts val="1000"/>
              </a:spcBef>
              <a:spcAft>
                <a:spcPts val="0"/>
              </a:spcAft>
              <a:buClr>
                <a:schemeClr val="dk1"/>
              </a:buClr>
              <a:buSzPct val="100000"/>
              <a:buNone/>
            </a:pPr>
            <a:br>
              <a:rPr lang="it-IT" dirty="0"/>
            </a:br>
            <a:endParaRPr dirty="0"/>
          </a:p>
        </p:txBody>
      </p:sp>
      <p:sp>
        <p:nvSpPr>
          <p:cNvPr id="134" name="Google Shape;134;p7"/>
          <p:cNvSpPr txBox="1">
            <a:spLocks noGrp="1"/>
          </p:cNvSpPr>
          <p:nvPr>
            <p:ph type="ctrTitle"/>
          </p:nvPr>
        </p:nvSpPr>
        <p:spPr>
          <a:xfrm>
            <a:off x="1524000" y="209927"/>
            <a:ext cx="9144000" cy="660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To je kratica za</a:t>
            </a:r>
            <a:endParaRPr dirty="0"/>
          </a:p>
        </p:txBody>
      </p:sp>
      <p:pic>
        <p:nvPicPr>
          <p:cNvPr id="135" name="Google Shape;135;p7"/>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E3B533A0-5807-474E-A2DA-4031CEC6CC9A}"/>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8"/>
          <p:cNvSpPr txBox="1">
            <a:spLocks noGrp="1"/>
          </p:cNvSpPr>
          <p:nvPr>
            <p:ph type="subTitle" idx="1"/>
          </p:nvPr>
        </p:nvSpPr>
        <p:spPr>
          <a:xfrm>
            <a:off x="1524000" y="869991"/>
            <a:ext cx="9144000" cy="466390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ct val="100000"/>
              <a:buNone/>
              <a:defRPr sz="2000" b="1"/>
            </a:pPr>
            <a:r>
              <a:t>R (relevant) - Relevantno</a:t>
            </a:r>
            <a:endParaRPr sz="2000" dirty="0"/>
          </a:p>
          <a:p>
            <a:pPr marL="0" lvl="0" indent="0" algn="ctr" rtl="0">
              <a:lnSpc>
                <a:spcPct val="90000"/>
              </a:lnSpc>
              <a:spcBef>
                <a:spcPts val="1000"/>
              </a:spcBef>
              <a:spcAft>
                <a:spcPts val="0"/>
              </a:spcAft>
              <a:buClr>
                <a:schemeClr val="dk1"/>
              </a:buClr>
              <a:buSzPct val="100000"/>
              <a:buNone/>
              <a:defRPr sz="2000"/>
            </a:pPr>
            <a:r>
              <a:t>Relevantnost se odnosi na fokusiranje na nešto što ima smisla sa širim poslovnim ciljevima. Na primjer, ako je cilj lansiranje novog proizvoda, to bi trebalo biti nešto što je u skladu s ukupnim poslovnim ciljevima. Vaš će tim možda moći lansirati novi potrošački proizvod, ali ako je vaša tvrtka B2B koja se ne širi na potrošačko tržište, cilj ne bi bio relevantan.</a:t>
            </a:r>
            <a:endParaRPr sz="2000" dirty="0"/>
          </a:p>
          <a:p>
            <a:pPr marL="0" lvl="0" indent="0" algn="ctr" rtl="0">
              <a:lnSpc>
                <a:spcPct val="90000"/>
              </a:lnSpc>
              <a:spcBef>
                <a:spcPts val="1000"/>
              </a:spcBef>
              <a:spcAft>
                <a:spcPts val="0"/>
              </a:spcAft>
              <a:buClr>
                <a:schemeClr val="dk1"/>
              </a:buClr>
              <a:buSzPct val="100000"/>
              <a:buNone/>
            </a:pPr>
            <a:endParaRPr sz="2000" dirty="0"/>
          </a:p>
          <a:p>
            <a:pPr marL="0" lvl="0" indent="0" algn="ctr" rtl="0">
              <a:lnSpc>
                <a:spcPct val="90000"/>
              </a:lnSpc>
              <a:spcBef>
                <a:spcPts val="1000"/>
              </a:spcBef>
              <a:spcAft>
                <a:spcPts val="0"/>
              </a:spcAft>
              <a:buClr>
                <a:schemeClr val="dk1"/>
              </a:buClr>
              <a:buSzPct val="100000"/>
              <a:buNone/>
              <a:defRPr sz="2000" b="1"/>
            </a:pPr>
            <a:r>
              <a:t>T (time-bound) - vremenski ograničen</a:t>
            </a:r>
            <a:endParaRPr sz="2000" dirty="0"/>
          </a:p>
          <a:p>
            <a:pPr marL="0" lvl="0" indent="0" algn="ctr" rtl="0">
              <a:lnSpc>
                <a:spcPct val="90000"/>
              </a:lnSpc>
              <a:spcBef>
                <a:spcPts val="1000"/>
              </a:spcBef>
              <a:spcAft>
                <a:spcPts val="0"/>
              </a:spcAft>
              <a:buClr>
                <a:schemeClr val="dk1"/>
              </a:buClr>
              <a:buSzPct val="100000"/>
              <a:buNone/>
              <a:defRPr sz="2000"/>
            </a:pPr>
            <a:r>
              <a:t>Svatko može postaviti ciljeve, ali ako mu nedostaje realno vrijeme, šanse su da nećete uspjeti. Važno je navesti ciljni datum za isporuke. Postavite konkretna pitanja o krajnjem roku i što se može postići u tom vremenskom razdoblju. Ako će cilj trajati tri mjeseca, korisno je definirati što treba postići na pola procesa.. Pružanje vremenskih ograničenja također stvara osjećaj hitnosti.</a:t>
            </a:r>
            <a:endParaRPr sz="2000" dirty="0"/>
          </a:p>
          <a:p>
            <a:pPr marL="0" lvl="0" indent="0" algn="ctr" rtl="0">
              <a:lnSpc>
                <a:spcPct val="90000"/>
              </a:lnSpc>
              <a:spcBef>
                <a:spcPts val="1000"/>
              </a:spcBef>
              <a:spcAft>
                <a:spcPts val="0"/>
              </a:spcAft>
              <a:buClr>
                <a:schemeClr val="dk1"/>
              </a:buClr>
              <a:buSzPct val="100000"/>
              <a:buNone/>
            </a:pPr>
            <a:br>
              <a:rPr lang="it-IT" sz="2000" dirty="0"/>
            </a:br>
            <a:endParaRPr sz="2000" dirty="0"/>
          </a:p>
        </p:txBody>
      </p:sp>
      <p:sp>
        <p:nvSpPr>
          <p:cNvPr id="142" name="Google Shape;142;p8"/>
          <p:cNvSpPr txBox="1">
            <a:spLocks noGrp="1"/>
          </p:cNvSpPr>
          <p:nvPr>
            <p:ph type="ctrTitle"/>
          </p:nvPr>
        </p:nvSpPr>
        <p:spPr>
          <a:xfrm>
            <a:off x="1524000" y="22256"/>
            <a:ext cx="9144000" cy="660065"/>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00B0F0"/>
              </a:buClr>
              <a:buSzPts val="4000"/>
              <a:buFont typeface="Calibri"/>
              <a:buNone/>
              <a:defRPr sz="4000">
                <a:solidFill>
                  <a:srgbClr val="00B0F0"/>
                </a:solidFill>
              </a:defRPr>
            </a:pPr>
            <a:r>
              <a:t>To je kratica za</a:t>
            </a:r>
            <a:endParaRPr dirty="0"/>
          </a:p>
        </p:txBody>
      </p:sp>
      <p:pic>
        <p:nvPicPr>
          <p:cNvPr id="143" name="Google Shape;143;p8"/>
          <p:cNvPicPr preferRelativeResize="0"/>
          <p:nvPr/>
        </p:nvPicPr>
        <p:blipFill rotWithShape="1">
          <a:blip r:embed="rId3">
            <a:alphaModFix/>
          </a:blip>
          <a:srcRect/>
          <a:stretch/>
        </p:blipFill>
        <p:spPr>
          <a:xfrm>
            <a:off x="10668000" y="221150"/>
            <a:ext cx="1340231" cy="1297684"/>
          </a:xfrm>
          <a:prstGeom prst="rect">
            <a:avLst/>
          </a:prstGeom>
          <a:noFill/>
          <a:ln>
            <a:noFill/>
          </a:ln>
        </p:spPr>
      </p:pic>
      <p:pic>
        <p:nvPicPr>
          <p:cNvPr id="6" name="Google Shape;89;p1">
            <a:extLst>
              <a:ext uri="{FF2B5EF4-FFF2-40B4-BE49-F238E27FC236}">
                <a16:creationId xmlns:a16="http://schemas.microsoft.com/office/drawing/2014/main" id="{FCCAB5E8-8754-804A-B06A-CD60C07B2C66}"/>
              </a:ext>
            </a:extLst>
          </p:cNvPr>
          <p:cNvPicPr preferRelativeResize="0"/>
          <p:nvPr/>
        </p:nvPicPr>
        <p:blipFill rotWithShape="1">
          <a:blip r:embed="rId4">
            <a:alphaModFix/>
          </a:blip>
          <a:srcRect/>
          <a:stretch/>
        </p:blipFill>
        <p:spPr>
          <a:xfrm>
            <a:off x="3068180" y="5837558"/>
            <a:ext cx="4851363" cy="998186"/>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1066</Words>
  <Application>Microsoft Office PowerPoint</Application>
  <PresentationFormat>Widescreen</PresentationFormat>
  <Paragraphs>72</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Avenir</vt:lpstr>
      <vt:lpstr>Calibri</vt:lpstr>
      <vt:lpstr>Office Theme</vt:lpstr>
      <vt:lpstr>PowerPoint Presentation</vt:lpstr>
      <vt:lpstr>Upoznajmo se s temom!</vt:lpstr>
      <vt:lpstr>Definicija</vt:lpstr>
      <vt:lpstr>Možete li dati neke primjere?</vt:lpstr>
      <vt:lpstr>Kako izraditi akcijski plan</vt:lpstr>
      <vt:lpstr>To je kratica za</vt:lpstr>
      <vt:lpstr>To je kratica za</vt:lpstr>
      <vt:lpstr>To je kratica za</vt:lpstr>
      <vt:lpstr>To je kratica za</vt:lpstr>
      <vt:lpstr>Najlakši način za pisanje SMART plana</vt:lpstr>
      <vt:lpstr>Radni list SMART plana</vt:lpstr>
      <vt:lpstr>Odaberite situaciju na kojoj biste željeli raditi</vt:lpstr>
      <vt:lpstr>Odaberite situaciju na kojoj biste željeli raditi</vt:lpstr>
      <vt:lpstr>Odaberite situaciju na kojoj biste željeli raditi</vt:lpstr>
      <vt:lpstr>Konačna ideja i razmjena iskustava</vt:lpstr>
      <vt:lpstr>Evaluacija radionice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Njemacki</cp:lastModifiedBy>
  <cp:revision>2</cp:revision>
  <dcterms:created xsi:type="dcterms:W3CDTF">2019-11-26T09:38:35Z</dcterms:created>
  <dcterms:modified xsi:type="dcterms:W3CDTF">2022-03-29T11:12:38Z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0x010100D134C84D60CE1B4E97806DBAD0F65597</vt:lpwstr>
  </property>
</Properties>
</file>